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32918400" cy="43891200"/>
  <p:notesSz cx="6858000" cy="9144000"/>
  <p:defaultTextStyle>
    <a:defPPr>
      <a:defRPr lang="en-US"/>
    </a:defPPr>
    <a:lvl1pPr algn="l" rtl="0" fontAlgn="base">
      <a:spcBef>
        <a:spcPct val="0"/>
      </a:spcBef>
      <a:spcAft>
        <a:spcPct val="0"/>
      </a:spcAft>
      <a:defRPr sz="2400" kern="1200">
        <a:solidFill>
          <a:srgbClr val="FFFF00"/>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rgbClr val="FFFF00"/>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rgbClr val="FFFF00"/>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rgbClr val="FFFF00"/>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rgbClr val="FFFF00"/>
        </a:solidFill>
        <a:latin typeface="Times New Roman" pitchFamily="18" charset="0"/>
        <a:ea typeface="MS PGothic" pitchFamily="34" charset="-128"/>
        <a:cs typeface="+mn-cs"/>
      </a:defRPr>
    </a:lvl5pPr>
    <a:lvl6pPr marL="2286000" algn="l" defTabSz="914400" rtl="0" eaLnBrk="1" latinLnBrk="0" hangingPunct="1">
      <a:defRPr sz="2400" kern="1200">
        <a:solidFill>
          <a:srgbClr val="FFFF00"/>
        </a:solidFill>
        <a:latin typeface="Times New Roman" pitchFamily="18" charset="0"/>
        <a:ea typeface="MS PGothic" pitchFamily="34" charset="-128"/>
        <a:cs typeface="+mn-cs"/>
      </a:defRPr>
    </a:lvl6pPr>
    <a:lvl7pPr marL="2743200" algn="l" defTabSz="914400" rtl="0" eaLnBrk="1" latinLnBrk="0" hangingPunct="1">
      <a:defRPr sz="2400" kern="1200">
        <a:solidFill>
          <a:srgbClr val="FFFF00"/>
        </a:solidFill>
        <a:latin typeface="Times New Roman" pitchFamily="18" charset="0"/>
        <a:ea typeface="MS PGothic" pitchFamily="34" charset="-128"/>
        <a:cs typeface="+mn-cs"/>
      </a:defRPr>
    </a:lvl7pPr>
    <a:lvl8pPr marL="3200400" algn="l" defTabSz="914400" rtl="0" eaLnBrk="1" latinLnBrk="0" hangingPunct="1">
      <a:defRPr sz="2400" kern="1200">
        <a:solidFill>
          <a:srgbClr val="FFFF00"/>
        </a:solidFill>
        <a:latin typeface="Times New Roman" pitchFamily="18" charset="0"/>
        <a:ea typeface="MS PGothic" pitchFamily="34" charset="-128"/>
        <a:cs typeface="+mn-cs"/>
      </a:defRPr>
    </a:lvl8pPr>
    <a:lvl9pPr marL="3657600" algn="l" defTabSz="914400" rtl="0" eaLnBrk="1" latinLnBrk="0" hangingPunct="1">
      <a:defRPr sz="2400" kern="1200">
        <a:solidFill>
          <a:srgbClr val="FFFF00"/>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wel Snavely" initials="JS" lastIdx="6" clrIdx="0">
    <p:extLst>
      <p:ext uri="{19B8F6BF-5375-455C-9EA6-DF929625EA0E}">
        <p15:presenceInfo xmlns:p15="http://schemas.microsoft.com/office/powerpoint/2012/main" userId="Jewel Snavel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47"/>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4" autoAdjust="0"/>
    <p:restoredTop sz="94624" autoAdjust="0"/>
  </p:normalViewPr>
  <p:slideViewPr>
    <p:cSldViewPr>
      <p:cViewPr>
        <p:scale>
          <a:sx n="36" d="100"/>
          <a:sy n="36" d="100"/>
        </p:scale>
        <p:origin x="992" y="144"/>
      </p:cViewPr>
      <p:guideLst>
        <p:guide orient="horz" pos="13824"/>
        <p:guide pos="10368"/>
      </p:guideLst>
    </p:cSldViewPr>
  </p:slideViewPr>
  <p:outlineViewPr>
    <p:cViewPr>
      <p:scale>
        <a:sx n="33" d="100"/>
        <a:sy n="33" d="100"/>
      </p:scale>
      <p:origin x="0" y="0"/>
    </p:cViewPr>
  </p:outlineViewPr>
  <p:notesTextViewPr>
    <p:cViewPr>
      <p:scale>
        <a:sx n="55" d="100"/>
        <a:sy n="5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Cool Campus Challenge Participation</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2-9329-C54D-9648-148E7EE4EC8F}"/>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9329-C54D-9648-148E7EE4EC8F}"/>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1-9329-C54D-9648-148E7EE4EC8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3C-A843-BBA0-9F7660D59452}"/>
              </c:ext>
            </c:extLst>
          </c:dPt>
          <c:cat>
            <c:strRef>
              <c:f>Sheet1!$A$2:$A$5</c:f>
              <c:strCache>
                <c:ptCount val="3"/>
                <c:pt idx="0">
                  <c:v>Students</c:v>
                </c:pt>
                <c:pt idx="1">
                  <c:v>Staff</c:v>
                </c:pt>
                <c:pt idx="2">
                  <c:v>Faculty</c:v>
                </c:pt>
              </c:strCache>
            </c:strRef>
          </c:cat>
          <c:val>
            <c:numRef>
              <c:f>Sheet1!$B$2:$B$5</c:f>
              <c:numCache>
                <c:formatCode>General</c:formatCode>
                <c:ptCount val="4"/>
                <c:pt idx="0" formatCode="#,##0">
                  <c:v>1169</c:v>
                </c:pt>
                <c:pt idx="1">
                  <c:v>328</c:v>
                </c:pt>
                <c:pt idx="2">
                  <c:v>19</c:v>
                </c:pt>
              </c:numCache>
            </c:numRef>
          </c:val>
          <c:extLst>
            <c:ext xmlns:c16="http://schemas.microsoft.com/office/drawing/2014/chart" uri="{C3380CC4-5D6E-409C-BE32-E72D297353CC}">
              <c16:uniqueId val="{00000000-9329-C54D-9648-148E7EE4EC8F}"/>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6-04T08:31:23.611" idx="2">
    <p:pos x="3705" y="11178"/>
    <p:text>Figure should have a title</p:text>
    <p:extLst>
      <p:ext uri="{C676402C-5697-4E1C-873F-D02D1690AC5C}">
        <p15:threadingInfo xmlns:p15="http://schemas.microsoft.com/office/powerpoint/2012/main" timeZoneBias="420"/>
      </p:ext>
    </p:extLst>
  </p:cm>
  <p:cm authorId="1" dt="2019-06-04T08:31:44.880" idx="3">
    <p:pos x="3705" y="18790"/>
    <p:text>Figure should have a title</p:text>
    <p:extLst>
      <p:ext uri="{C676402C-5697-4E1C-873F-D02D1690AC5C}">
        <p15:threadingInfo xmlns:p15="http://schemas.microsoft.com/office/powerpoint/2012/main" timeZoneBias="420"/>
      </p:ext>
    </p:extLst>
  </p:cm>
  <p:cm authorId="1" dt="2019-06-04T08:32:08.208" idx="4">
    <p:pos x="5028" y="7114"/>
    <p:text>Add description of below figures.</p:text>
    <p:extLst>
      <p:ext uri="{C676402C-5697-4E1C-873F-D02D1690AC5C}">
        <p15:threadingInfo xmlns:p15="http://schemas.microsoft.com/office/powerpoint/2012/main" timeZoneBias="420"/>
      </p:ext>
    </p:extLst>
  </p:cm>
  <p:cm authorId="1" dt="2019-06-04T08:34:31.283" idx="5">
    <p:pos x="3822" y="24582"/>
    <p:text>Needs title</p:text>
    <p:extLst>
      <p:ext uri="{C676402C-5697-4E1C-873F-D02D1690AC5C}">
        <p15:threadingInfo xmlns:p15="http://schemas.microsoft.com/office/powerpoint/2012/main" timeZoneBias="420"/>
      </p:ext>
    </p:extLst>
  </p:cm>
  <p:cm authorId="1" dt="2019-06-04T08:56:55.572" idx="6">
    <p:pos x="18510" y="11800"/>
    <p:text>Seems high, can you comfirm.</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72AD49-8801-42EE-8634-2C5B98DEEDC8}" type="datetimeFigureOut">
              <a:rPr lang="en-US" smtClean="0"/>
              <a:t>6/4/19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7BC9A2-550D-4B7C-8CD9-6FF7338D9A7A}" type="slidenum">
              <a:rPr lang="en-US" smtClean="0"/>
              <a:t>‹#›</a:t>
            </a:fld>
            <a:endParaRPr lang="en-US"/>
          </a:p>
        </p:txBody>
      </p:sp>
    </p:spTree>
    <p:extLst>
      <p:ext uri="{BB962C8B-B14F-4D97-AF65-F5344CB8AC3E}">
        <p14:creationId xmlns:p14="http://schemas.microsoft.com/office/powerpoint/2010/main" val="943682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2143125" y="685800"/>
            <a:ext cx="257175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FD2312F-AFE4-4401-B902-B98E98972FDE}" type="slidenum">
              <a:rPr lang="en-US" altLang="en-US"/>
              <a:pPr>
                <a:defRPr/>
              </a:pPr>
              <a:t>‹#›</a:t>
            </a:fld>
            <a:endParaRPr lang="en-US" altLang="en-US"/>
          </a:p>
        </p:txBody>
      </p:sp>
    </p:spTree>
    <p:extLst>
      <p:ext uri="{BB962C8B-B14F-4D97-AF65-F5344CB8AC3E}">
        <p14:creationId xmlns:p14="http://schemas.microsoft.com/office/powerpoint/2010/main" val="9363266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rgbClr val="FFFF00"/>
                </a:solidFill>
                <a:latin typeface="Times New Roman" pitchFamily="18" charset="0"/>
                <a:ea typeface="MS PGothic" pitchFamily="34" charset="-128"/>
              </a:defRPr>
            </a:lvl1pPr>
            <a:lvl2pPr marL="742950" indent="-285750" eaLnBrk="0" hangingPunct="0">
              <a:defRPr sz="2400">
                <a:solidFill>
                  <a:srgbClr val="FFFF00"/>
                </a:solidFill>
                <a:latin typeface="Times New Roman" pitchFamily="18" charset="0"/>
                <a:ea typeface="MS PGothic" pitchFamily="34" charset="-128"/>
              </a:defRPr>
            </a:lvl2pPr>
            <a:lvl3pPr marL="1143000" indent="-228600" eaLnBrk="0" hangingPunct="0">
              <a:defRPr sz="2400">
                <a:solidFill>
                  <a:srgbClr val="FFFF00"/>
                </a:solidFill>
                <a:latin typeface="Times New Roman" pitchFamily="18" charset="0"/>
                <a:ea typeface="MS PGothic" pitchFamily="34" charset="-128"/>
              </a:defRPr>
            </a:lvl3pPr>
            <a:lvl4pPr marL="1600200" indent="-228600" eaLnBrk="0" hangingPunct="0">
              <a:defRPr sz="2400">
                <a:solidFill>
                  <a:srgbClr val="FFFF00"/>
                </a:solidFill>
                <a:latin typeface="Times New Roman" pitchFamily="18" charset="0"/>
                <a:ea typeface="MS PGothic" pitchFamily="34" charset="-128"/>
              </a:defRPr>
            </a:lvl4pPr>
            <a:lvl5pPr marL="2057400" indent="-228600" eaLnBrk="0" hangingPunct="0">
              <a:defRPr sz="2400">
                <a:solidFill>
                  <a:srgbClr val="FFFF00"/>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rgbClr val="FFFF00"/>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rgbClr val="FFFF00"/>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rgbClr val="FFFF00"/>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rgbClr val="FFFF00"/>
                </a:solidFill>
                <a:latin typeface="Times New Roman" pitchFamily="18" charset="0"/>
                <a:ea typeface="MS PGothic" pitchFamily="34" charset="-128"/>
              </a:defRPr>
            </a:lvl9pPr>
          </a:lstStyle>
          <a:p>
            <a:pPr eaLnBrk="1" hangingPunct="1">
              <a:defRPr/>
            </a:pPr>
            <a:fld id="{01BC53C7-B86F-4165-97B0-19116387EB1B}" type="slidenum">
              <a:rPr lang="en-US" altLang="en-US" sz="1200" smtClean="0"/>
              <a:pPr eaLnBrk="1" hangingPunct="1">
                <a:defRPr/>
              </a:pPr>
              <a:t>1</a:t>
            </a:fld>
            <a:endParaRPr lang="en-US" altLang="en-US" sz="1200"/>
          </a:p>
        </p:txBody>
      </p:sp>
      <p:sp>
        <p:nvSpPr>
          <p:cNvPr id="4098" name="Rectangle 2"/>
          <p:cNvSpPr>
            <a:spLocks noGrp="1" noRot="1" noChangeAspect="1" noChangeArrowheads="1" noTextEdit="1"/>
          </p:cNvSpPr>
          <p:nvPr>
            <p:ph type="sldImg"/>
          </p:nvPr>
        </p:nvSpPr>
        <p:spPr>
          <a:xfrm>
            <a:off x="2143125" y="685800"/>
            <a:ext cx="2571750" cy="3429000"/>
          </a:xfrm>
          <a:ln/>
          <a:extLst>
            <a:ext uri="{FAA26D3D-D897-4be2-8F04-BA451C77F1D7}"/>
          </a:extLst>
        </p:spPr>
      </p:sp>
      <p:sp>
        <p:nvSpPr>
          <p:cNvPr id="4099" name="Rectangle 3"/>
          <p:cNvSpPr>
            <a:spLocks noGrp="1" noChangeArrowheads="1"/>
          </p:cNvSpPr>
          <p:nvPr>
            <p:ph type="body" idx="1"/>
          </p:nvPr>
        </p:nvSpPr>
        <p:spPr/>
        <p:txBody>
          <a:bodyPr/>
          <a:lstStyle/>
          <a:p>
            <a:pPr eaLnBrk="1" hangingPunct="1">
              <a:spcBef>
                <a:spcPct val="50000"/>
              </a:spcBef>
              <a:defRPr/>
            </a:pPr>
            <a:r>
              <a:rPr lang="en-US" sz="3600" b="1" dirty="0">
                <a:latin typeface="Arial" charset="0"/>
                <a:ea typeface="ＭＳ Ｐゴシック" charset="0"/>
              </a:rPr>
              <a:t>Phase II:  </a:t>
            </a:r>
            <a:r>
              <a:rPr lang="en-US" sz="3600" dirty="0">
                <a:latin typeface="Arial" charset="0"/>
                <a:ea typeface="ＭＳ Ｐゴシック" charset="0"/>
              </a:rPr>
              <a:t>In-depth assessment (similar to LEEDS) and information exchange with entire research group. Inform staff of support services, shared equipment, </a:t>
            </a:r>
            <a:r>
              <a:rPr lang="en-US" sz="3600" dirty="0" err="1">
                <a:latin typeface="Arial" charset="0"/>
                <a:ea typeface="ＭＳ Ｐゴシック" charset="0"/>
              </a:rPr>
              <a:t>onservation</a:t>
            </a:r>
            <a:r>
              <a:rPr lang="en-US" sz="3600" dirty="0">
                <a:latin typeface="Arial" charset="0"/>
                <a:ea typeface="ＭＳ Ｐゴシック" charset="0"/>
              </a:rPr>
              <a:t> impact, altered techniques or materials. Inquire: needs and concerns</a:t>
            </a:r>
          </a:p>
          <a:p>
            <a:pPr eaLnBrk="1" hangingPunct="1">
              <a:spcBef>
                <a:spcPct val="50000"/>
              </a:spcBef>
              <a:defRPr/>
            </a:pPr>
            <a:r>
              <a:rPr lang="en-US" sz="3600" b="1" dirty="0">
                <a:latin typeface="Arial" charset="0"/>
                <a:ea typeface="ＭＳ Ｐゴシック" charset="0"/>
              </a:rPr>
              <a:t>Phase III:  </a:t>
            </a:r>
            <a:r>
              <a:rPr lang="en-US" sz="3600" dirty="0">
                <a:latin typeface="Arial" charset="0"/>
                <a:ea typeface="ＭＳ Ｐゴシック" charset="0"/>
              </a:rPr>
              <a:t>Follow up</a:t>
            </a:r>
          </a:p>
          <a:p>
            <a:pPr eaLnBrk="1" hangingPunct="1">
              <a:defRPr/>
            </a:pPr>
            <a:endParaRPr lang="en-US" dirty="0">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085"/>
            <a:ext cx="27980640" cy="9408795"/>
          </a:xfrm>
        </p:spPr>
        <p:txBody>
          <a:bodyPr/>
          <a:lstStyle/>
          <a:p>
            <a:r>
              <a:rPr lang="en-US"/>
              <a:t>Click to edit Master title style</a:t>
            </a:r>
          </a:p>
        </p:txBody>
      </p:sp>
      <p:sp>
        <p:nvSpPr>
          <p:cNvPr id="3" name="Subtitle 2"/>
          <p:cNvSpPr>
            <a:spLocks noGrp="1"/>
          </p:cNvSpPr>
          <p:nvPr>
            <p:ph type="subTitle" idx="1"/>
          </p:nvPr>
        </p:nvSpPr>
        <p:spPr>
          <a:xfrm>
            <a:off x="4937760" y="24871680"/>
            <a:ext cx="23042880" cy="1121664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72153-DB0B-4872-958C-5E60C00E8DD2}" type="slidenum">
              <a:rPr lang="en-US" altLang="en-US"/>
              <a:pPr>
                <a:defRPr/>
              </a:pPr>
              <a:t>‹#›</a:t>
            </a:fld>
            <a:endParaRPr lang="en-US" altLang="en-US"/>
          </a:p>
        </p:txBody>
      </p:sp>
    </p:spTree>
    <p:extLst>
      <p:ext uri="{BB962C8B-B14F-4D97-AF65-F5344CB8AC3E}">
        <p14:creationId xmlns:p14="http://schemas.microsoft.com/office/powerpoint/2010/main" val="402397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9DF636-C83E-40B8-97B4-0012E4BF0676}" type="slidenum">
              <a:rPr lang="en-US" altLang="en-US"/>
              <a:pPr>
                <a:defRPr/>
              </a:pPr>
              <a:t>‹#›</a:t>
            </a:fld>
            <a:endParaRPr lang="en-US" altLang="en-US"/>
          </a:p>
        </p:txBody>
      </p:sp>
    </p:spTree>
    <p:extLst>
      <p:ext uri="{BB962C8B-B14F-4D97-AF65-F5344CB8AC3E}">
        <p14:creationId xmlns:p14="http://schemas.microsoft.com/office/powerpoint/2010/main" val="226797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4360" y="3901440"/>
            <a:ext cx="6995160" cy="351129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68880" y="3901440"/>
            <a:ext cx="20802600" cy="351129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717889-44F1-435E-8160-8DB34B16C081}" type="slidenum">
              <a:rPr lang="en-US" altLang="en-US"/>
              <a:pPr>
                <a:defRPr/>
              </a:pPr>
              <a:t>‹#›</a:t>
            </a:fld>
            <a:endParaRPr lang="en-US" altLang="en-US"/>
          </a:p>
        </p:txBody>
      </p:sp>
    </p:spTree>
    <p:extLst>
      <p:ext uri="{BB962C8B-B14F-4D97-AF65-F5344CB8AC3E}">
        <p14:creationId xmlns:p14="http://schemas.microsoft.com/office/powerpoint/2010/main" val="870911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8AAB80-FF0C-4646-B4EE-739C3772B90D}" type="slidenum">
              <a:rPr lang="en-US" altLang="en-US"/>
              <a:pPr>
                <a:defRPr/>
              </a:pPr>
              <a:t>‹#›</a:t>
            </a:fld>
            <a:endParaRPr lang="en-US" altLang="en-US"/>
          </a:p>
        </p:txBody>
      </p:sp>
    </p:spTree>
    <p:extLst>
      <p:ext uri="{BB962C8B-B14F-4D97-AF65-F5344CB8AC3E}">
        <p14:creationId xmlns:p14="http://schemas.microsoft.com/office/powerpoint/2010/main" val="2385315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28203525"/>
            <a:ext cx="27980640" cy="871728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600326" y="18602325"/>
            <a:ext cx="27980640" cy="9601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D448C9-1C85-47BC-ABBE-93033C69D588}" type="slidenum">
              <a:rPr lang="en-US" altLang="en-US"/>
              <a:pPr>
                <a:defRPr/>
              </a:pPr>
              <a:t>‹#›</a:t>
            </a:fld>
            <a:endParaRPr lang="en-US" altLang="en-US"/>
          </a:p>
        </p:txBody>
      </p:sp>
    </p:spTree>
    <p:extLst>
      <p:ext uri="{BB962C8B-B14F-4D97-AF65-F5344CB8AC3E}">
        <p14:creationId xmlns:p14="http://schemas.microsoft.com/office/powerpoint/2010/main" val="340627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68880" y="12681586"/>
            <a:ext cx="13898880" cy="263328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50640" y="12681586"/>
            <a:ext cx="13898880" cy="263328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6FE42E-CA84-453E-822E-A5C32CB99247}" type="slidenum">
              <a:rPr lang="en-US" altLang="en-US"/>
              <a:pPr>
                <a:defRPr/>
              </a:pPr>
              <a:t>‹#›</a:t>
            </a:fld>
            <a:endParaRPr lang="en-US" altLang="en-US"/>
          </a:p>
        </p:txBody>
      </p:sp>
    </p:spTree>
    <p:extLst>
      <p:ext uri="{BB962C8B-B14F-4D97-AF65-F5344CB8AC3E}">
        <p14:creationId xmlns:p14="http://schemas.microsoft.com/office/powerpoint/2010/main" val="1810913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758316"/>
            <a:ext cx="29626560" cy="7315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1" y="9824086"/>
            <a:ext cx="14544676" cy="40957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45921" y="13919836"/>
            <a:ext cx="14544676" cy="252869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1" y="9824086"/>
            <a:ext cx="14550390" cy="40957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722091" y="13919836"/>
            <a:ext cx="14550390" cy="252869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E7A483-197A-4552-9934-05F92FAF0662}" type="slidenum">
              <a:rPr lang="en-US" altLang="en-US"/>
              <a:pPr>
                <a:defRPr/>
              </a:pPr>
              <a:t>‹#›</a:t>
            </a:fld>
            <a:endParaRPr lang="en-US" altLang="en-US"/>
          </a:p>
        </p:txBody>
      </p:sp>
    </p:spTree>
    <p:extLst>
      <p:ext uri="{BB962C8B-B14F-4D97-AF65-F5344CB8AC3E}">
        <p14:creationId xmlns:p14="http://schemas.microsoft.com/office/powerpoint/2010/main" val="3596138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1919FF-CCA8-45AA-80EF-1EE23098502C}" type="slidenum">
              <a:rPr lang="en-US" altLang="en-US"/>
              <a:pPr>
                <a:defRPr/>
              </a:pPr>
              <a:t>‹#›</a:t>
            </a:fld>
            <a:endParaRPr lang="en-US" altLang="en-US"/>
          </a:p>
        </p:txBody>
      </p:sp>
    </p:spTree>
    <p:extLst>
      <p:ext uri="{BB962C8B-B14F-4D97-AF65-F5344CB8AC3E}">
        <p14:creationId xmlns:p14="http://schemas.microsoft.com/office/powerpoint/2010/main" val="335760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AEC007F-0EF5-488C-8BAF-96D49320E7C4}" type="slidenum">
              <a:rPr lang="en-US" altLang="en-US"/>
              <a:pPr>
                <a:defRPr/>
              </a:pPr>
              <a:t>‹#›</a:t>
            </a:fld>
            <a:endParaRPr lang="en-US" altLang="en-US"/>
          </a:p>
        </p:txBody>
      </p:sp>
    </p:spTree>
    <p:extLst>
      <p:ext uri="{BB962C8B-B14F-4D97-AF65-F5344CB8AC3E}">
        <p14:creationId xmlns:p14="http://schemas.microsoft.com/office/powerpoint/2010/main" val="4032040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746885"/>
            <a:ext cx="10829926" cy="743712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2870180" y="1746885"/>
            <a:ext cx="18402300" cy="374599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0" y="9184005"/>
            <a:ext cx="10829926"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174EA8-FF76-4253-A7F8-007B661F22FD}" type="slidenum">
              <a:rPr lang="en-US" altLang="en-US"/>
              <a:pPr>
                <a:defRPr/>
              </a:pPr>
              <a:t>‹#›</a:t>
            </a:fld>
            <a:endParaRPr lang="en-US" altLang="en-US"/>
          </a:p>
        </p:txBody>
      </p:sp>
    </p:spTree>
    <p:extLst>
      <p:ext uri="{BB962C8B-B14F-4D97-AF65-F5344CB8AC3E}">
        <p14:creationId xmlns:p14="http://schemas.microsoft.com/office/powerpoint/2010/main" val="71353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6" y="30723840"/>
            <a:ext cx="19751040" cy="362712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452236" y="3922396"/>
            <a:ext cx="19751040" cy="263347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452236" y="34350960"/>
            <a:ext cx="19751040" cy="51511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EE1ABA-CCEC-4595-9F9A-36E22DBA4173}" type="slidenum">
              <a:rPr lang="en-US" altLang="en-US"/>
              <a:pPr>
                <a:defRPr/>
              </a:pPr>
              <a:t>‹#›</a:t>
            </a:fld>
            <a:endParaRPr lang="en-US" altLang="en-US"/>
          </a:p>
        </p:txBody>
      </p:sp>
    </p:spTree>
    <p:extLst>
      <p:ext uri="{BB962C8B-B14F-4D97-AF65-F5344CB8AC3E}">
        <p14:creationId xmlns:p14="http://schemas.microsoft.com/office/powerpoint/2010/main" val="384396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69356" y="3901017"/>
            <a:ext cx="27979688"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469356" y="12680952"/>
            <a:ext cx="27979688" cy="26333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469356" y="39990185"/>
            <a:ext cx="6858000" cy="292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t" anchorCtr="0" compatLnSpc="1">
            <a:prstTxWarp prst="textNoShape">
              <a:avLst/>
            </a:prstTxWarp>
          </a:bodyPr>
          <a:lstStyle>
            <a:lvl1pPr defTabSz="3135313">
              <a:defRPr sz="4800">
                <a:solidFill>
                  <a:schemeClr val="tx1"/>
                </a:solidFill>
                <a:latin typeface="Times New Roman" charset="0"/>
                <a:ea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11246644" y="39990185"/>
            <a:ext cx="10425113" cy="292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t" anchorCtr="0" compatLnSpc="1">
            <a:prstTxWarp prst="textNoShape">
              <a:avLst/>
            </a:prstTxWarp>
          </a:bodyPr>
          <a:lstStyle>
            <a:lvl1pPr algn="ctr" defTabSz="3135313">
              <a:defRPr sz="4800">
                <a:solidFill>
                  <a:schemeClr val="tx1"/>
                </a:solidFill>
                <a:latin typeface="Times New Roman" charset="0"/>
                <a:ea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23591044" y="39990185"/>
            <a:ext cx="6858000" cy="292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t" anchorCtr="0" compatLnSpc="1">
            <a:prstTxWarp prst="textNoShape">
              <a:avLst/>
            </a:prstTxWarp>
          </a:bodyPr>
          <a:lstStyle>
            <a:lvl1pPr algn="r" defTabSz="3135313">
              <a:defRPr sz="4800" smtClean="0">
                <a:solidFill>
                  <a:schemeClr val="tx1"/>
                </a:solidFill>
              </a:defRPr>
            </a:lvl1pPr>
          </a:lstStyle>
          <a:p>
            <a:pPr>
              <a:defRPr/>
            </a:pPr>
            <a:fld id="{BBDEB484-A3B6-4593-B22D-67E4FB90BAC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5313" rtl="0" eaLnBrk="0" fontAlgn="base" hangingPunct="0">
        <a:spcBef>
          <a:spcPct val="0"/>
        </a:spcBef>
        <a:spcAft>
          <a:spcPct val="0"/>
        </a:spcAft>
        <a:defRPr sz="15100">
          <a:solidFill>
            <a:schemeClr val="tx2"/>
          </a:solidFill>
          <a:latin typeface="+mj-lt"/>
          <a:ea typeface="MS PGothic" pitchFamily="34" charset="-128"/>
          <a:cs typeface="+mj-cs"/>
        </a:defRPr>
      </a:lvl1pPr>
      <a:lvl2pPr algn="ctr" defTabSz="3135313" rtl="0" eaLnBrk="0" fontAlgn="base" hangingPunct="0">
        <a:spcBef>
          <a:spcPct val="0"/>
        </a:spcBef>
        <a:spcAft>
          <a:spcPct val="0"/>
        </a:spcAft>
        <a:defRPr sz="15100">
          <a:solidFill>
            <a:schemeClr val="tx2"/>
          </a:solidFill>
          <a:latin typeface="Times New Roman" charset="0"/>
          <a:ea typeface="MS PGothic" pitchFamily="34" charset="-128"/>
        </a:defRPr>
      </a:lvl2pPr>
      <a:lvl3pPr algn="ctr" defTabSz="3135313" rtl="0" eaLnBrk="0" fontAlgn="base" hangingPunct="0">
        <a:spcBef>
          <a:spcPct val="0"/>
        </a:spcBef>
        <a:spcAft>
          <a:spcPct val="0"/>
        </a:spcAft>
        <a:defRPr sz="15100">
          <a:solidFill>
            <a:schemeClr val="tx2"/>
          </a:solidFill>
          <a:latin typeface="Times New Roman" charset="0"/>
          <a:ea typeface="MS PGothic" pitchFamily="34" charset="-128"/>
        </a:defRPr>
      </a:lvl3pPr>
      <a:lvl4pPr algn="ctr" defTabSz="3135313" rtl="0" eaLnBrk="0" fontAlgn="base" hangingPunct="0">
        <a:spcBef>
          <a:spcPct val="0"/>
        </a:spcBef>
        <a:spcAft>
          <a:spcPct val="0"/>
        </a:spcAft>
        <a:defRPr sz="15100">
          <a:solidFill>
            <a:schemeClr val="tx2"/>
          </a:solidFill>
          <a:latin typeface="Times New Roman" charset="0"/>
          <a:ea typeface="MS PGothic" pitchFamily="34" charset="-128"/>
        </a:defRPr>
      </a:lvl4pPr>
      <a:lvl5pPr algn="ctr" defTabSz="3135313" rtl="0" eaLnBrk="0" fontAlgn="base" hangingPunct="0">
        <a:spcBef>
          <a:spcPct val="0"/>
        </a:spcBef>
        <a:spcAft>
          <a:spcPct val="0"/>
        </a:spcAft>
        <a:defRPr sz="15100">
          <a:solidFill>
            <a:schemeClr val="tx2"/>
          </a:solidFill>
          <a:latin typeface="Times New Roman" charset="0"/>
          <a:ea typeface="MS PGothic" pitchFamily="34" charset="-128"/>
        </a:defRPr>
      </a:lvl5pPr>
      <a:lvl6pPr marL="457200" algn="ctr" defTabSz="3135313" rtl="0" fontAlgn="base">
        <a:spcBef>
          <a:spcPct val="0"/>
        </a:spcBef>
        <a:spcAft>
          <a:spcPct val="0"/>
        </a:spcAft>
        <a:defRPr sz="15100">
          <a:solidFill>
            <a:schemeClr val="tx2"/>
          </a:solidFill>
          <a:latin typeface="Times New Roman" charset="0"/>
          <a:ea typeface="ＭＳ Ｐゴシック" charset="0"/>
        </a:defRPr>
      </a:lvl6pPr>
      <a:lvl7pPr marL="914400" algn="ctr" defTabSz="3135313" rtl="0" fontAlgn="base">
        <a:spcBef>
          <a:spcPct val="0"/>
        </a:spcBef>
        <a:spcAft>
          <a:spcPct val="0"/>
        </a:spcAft>
        <a:defRPr sz="15100">
          <a:solidFill>
            <a:schemeClr val="tx2"/>
          </a:solidFill>
          <a:latin typeface="Times New Roman" charset="0"/>
          <a:ea typeface="ＭＳ Ｐゴシック" charset="0"/>
        </a:defRPr>
      </a:lvl7pPr>
      <a:lvl8pPr marL="1371600" algn="ctr" defTabSz="3135313" rtl="0" fontAlgn="base">
        <a:spcBef>
          <a:spcPct val="0"/>
        </a:spcBef>
        <a:spcAft>
          <a:spcPct val="0"/>
        </a:spcAft>
        <a:defRPr sz="15100">
          <a:solidFill>
            <a:schemeClr val="tx2"/>
          </a:solidFill>
          <a:latin typeface="Times New Roman" charset="0"/>
          <a:ea typeface="ＭＳ Ｐゴシック" charset="0"/>
        </a:defRPr>
      </a:lvl8pPr>
      <a:lvl9pPr marL="1828800" algn="ctr" defTabSz="3135313" rtl="0" fontAlgn="base">
        <a:spcBef>
          <a:spcPct val="0"/>
        </a:spcBef>
        <a:spcAft>
          <a:spcPct val="0"/>
        </a:spcAft>
        <a:defRPr sz="15100">
          <a:solidFill>
            <a:schemeClr val="tx2"/>
          </a:solidFill>
          <a:latin typeface="Times New Roman" charset="0"/>
          <a:ea typeface="ＭＳ Ｐゴシック" charset="0"/>
        </a:defRPr>
      </a:lvl9pPr>
    </p:titleStyle>
    <p:bodyStyle>
      <a:lvl1pPr marL="1176338" indent="-1176338" algn="l" defTabSz="3135313" rtl="0" eaLnBrk="0" fontAlgn="base" hangingPunct="0">
        <a:spcBef>
          <a:spcPct val="20000"/>
        </a:spcBef>
        <a:spcAft>
          <a:spcPct val="0"/>
        </a:spcAft>
        <a:buChar char="•"/>
        <a:defRPr sz="11000">
          <a:solidFill>
            <a:schemeClr val="tx1"/>
          </a:solidFill>
          <a:latin typeface="+mn-lt"/>
          <a:ea typeface="MS PGothic" pitchFamily="34" charset="-128"/>
          <a:cs typeface="+mn-cs"/>
        </a:defRPr>
      </a:lvl1pPr>
      <a:lvl2pPr marL="2547938" indent="-981075" algn="l" defTabSz="3135313" rtl="0" eaLnBrk="0" fontAlgn="base" hangingPunct="0">
        <a:spcBef>
          <a:spcPct val="20000"/>
        </a:spcBef>
        <a:spcAft>
          <a:spcPct val="0"/>
        </a:spcAft>
        <a:buChar char="–"/>
        <a:defRPr sz="9600">
          <a:solidFill>
            <a:schemeClr val="tx1"/>
          </a:solidFill>
          <a:latin typeface="+mn-lt"/>
          <a:ea typeface="MS PGothic" pitchFamily="34" charset="-128"/>
        </a:defRPr>
      </a:lvl2pPr>
      <a:lvl3pPr marL="3919538" indent="-784225" algn="l" defTabSz="3135313" rtl="0" eaLnBrk="0" fontAlgn="base" hangingPunct="0">
        <a:spcBef>
          <a:spcPct val="20000"/>
        </a:spcBef>
        <a:spcAft>
          <a:spcPct val="0"/>
        </a:spcAft>
        <a:buChar char="•"/>
        <a:defRPr sz="8200">
          <a:solidFill>
            <a:schemeClr val="tx1"/>
          </a:solidFill>
          <a:latin typeface="+mn-lt"/>
          <a:ea typeface="MS PGothic" pitchFamily="34" charset="-128"/>
        </a:defRPr>
      </a:lvl3pPr>
      <a:lvl4pPr marL="5486400" indent="-784225" algn="l" defTabSz="3135313" rtl="0" eaLnBrk="0" fontAlgn="base" hangingPunct="0">
        <a:spcBef>
          <a:spcPct val="20000"/>
        </a:spcBef>
        <a:spcAft>
          <a:spcPct val="0"/>
        </a:spcAft>
        <a:buChar char="–"/>
        <a:defRPr sz="6900">
          <a:solidFill>
            <a:schemeClr val="tx1"/>
          </a:solidFill>
          <a:latin typeface="+mn-lt"/>
          <a:ea typeface="MS PGothic" pitchFamily="34" charset="-128"/>
        </a:defRPr>
      </a:lvl4pPr>
      <a:lvl5pPr marL="7053263" indent="-782638" algn="l" defTabSz="3135313" rtl="0" eaLnBrk="0" fontAlgn="base" hangingPunct="0">
        <a:spcBef>
          <a:spcPct val="20000"/>
        </a:spcBef>
        <a:spcAft>
          <a:spcPct val="0"/>
        </a:spcAft>
        <a:buChar char="»"/>
        <a:defRPr sz="6900">
          <a:solidFill>
            <a:schemeClr val="tx1"/>
          </a:solidFill>
          <a:latin typeface="+mn-lt"/>
          <a:ea typeface="MS PGothic" pitchFamily="34" charset="-128"/>
        </a:defRPr>
      </a:lvl5pPr>
      <a:lvl6pPr marL="7510463" indent="-782638" algn="l" defTabSz="3135313" rtl="0" fontAlgn="base">
        <a:spcBef>
          <a:spcPct val="20000"/>
        </a:spcBef>
        <a:spcAft>
          <a:spcPct val="0"/>
        </a:spcAft>
        <a:buChar char="»"/>
        <a:defRPr sz="6900">
          <a:solidFill>
            <a:schemeClr val="tx1"/>
          </a:solidFill>
          <a:latin typeface="+mn-lt"/>
          <a:ea typeface="+mn-ea"/>
        </a:defRPr>
      </a:lvl6pPr>
      <a:lvl7pPr marL="7967663" indent="-782638" algn="l" defTabSz="3135313" rtl="0" fontAlgn="base">
        <a:spcBef>
          <a:spcPct val="20000"/>
        </a:spcBef>
        <a:spcAft>
          <a:spcPct val="0"/>
        </a:spcAft>
        <a:buChar char="»"/>
        <a:defRPr sz="6900">
          <a:solidFill>
            <a:schemeClr val="tx1"/>
          </a:solidFill>
          <a:latin typeface="+mn-lt"/>
          <a:ea typeface="+mn-ea"/>
        </a:defRPr>
      </a:lvl7pPr>
      <a:lvl8pPr marL="8424863" indent="-782638" algn="l" defTabSz="3135313" rtl="0" fontAlgn="base">
        <a:spcBef>
          <a:spcPct val="20000"/>
        </a:spcBef>
        <a:spcAft>
          <a:spcPct val="0"/>
        </a:spcAft>
        <a:buChar char="»"/>
        <a:defRPr sz="6900">
          <a:solidFill>
            <a:schemeClr val="tx1"/>
          </a:solidFill>
          <a:latin typeface="+mn-lt"/>
          <a:ea typeface="+mn-ea"/>
        </a:defRPr>
      </a:lvl8pPr>
      <a:lvl9pPr marL="8882063" indent="-782638" algn="l" defTabSz="3135313" rtl="0" fontAlgn="base">
        <a:spcBef>
          <a:spcPct val="20000"/>
        </a:spcBef>
        <a:spcAft>
          <a:spcPct val="0"/>
        </a:spcAft>
        <a:buChar char="»"/>
        <a:defRPr sz="69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notesSlide" Target="../notesSlides/notesSlide1.xml"/><Relationship Id="rId7" Type="http://schemas.openxmlformats.org/officeDocument/2006/relationships/chart" Target="../charts/chart1.xml"/><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Footer" descr="This box displays no content." title="A Strip of Color for Aesthetics"/>
          <p:cNvSpPr txBox="1">
            <a:spLocks noChangeArrowheads="1"/>
          </p:cNvSpPr>
          <p:nvPr/>
        </p:nvSpPr>
        <p:spPr bwMode="auto">
          <a:xfrm>
            <a:off x="23813" y="41266534"/>
            <a:ext cx="32918400" cy="1323439"/>
          </a:xfrm>
          <a:prstGeom prst="rect">
            <a:avLst/>
          </a:prstGeom>
          <a:solidFill>
            <a:schemeClr val="accent6"/>
          </a:solidFill>
          <a:ln>
            <a:noFill/>
          </a:ln>
          <a:effectLst/>
        </p:spPr>
        <p:txBody>
          <a:bodyPr>
            <a:spAutoFit/>
          </a:bodyPr>
          <a:lstStyle/>
          <a:p>
            <a:pPr algn="ctr">
              <a:defRPr/>
            </a:pPr>
            <a:endParaRPr lang="en-US" sz="8000" b="1" dirty="0">
              <a:solidFill>
                <a:schemeClr val="accent6"/>
              </a:solidFill>
              <a:latin typeface="Arial" charset="0"/>
              <a:ea typeface="ＭＳ Ｐゴシック" charset="0"/>
            </a:endParaRPr>
          </a:p>
        </p:txBody>
      </p:sp>
      <p:sp>
        <p:nvSpPr>
          <p:cNvPr id="39" name="Acknowledgements Body"/>
          <p:cNvSpPr txBox="1">
            <a:spLocks/>
          </p:cNvSpPr>
          <p:nvPr/>
        </p:nvSpPr>
        <p:spPr bwMode="auto">
          <a:xfrm>
            <a:off x="22659295" y="32712362"/>
            <a:ext cx="9559528" cy="499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t" anchorCtr="0" compatLnSpc="1">
            <a:prstTxWarp prst="textNoShape">
              <a:avLst/>
            </a:prstTxWarp>
          </a:bodyPr>
          <a:lstStyle>
            <a:lvl1pPr marL="1176338" indent="-1176338" algn="l" defTabSz="3135313"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2547938" indent="-981075" algn="l" defTabSz="3135313" rtl="0" eaLnBrk="0" fontAlgn="base" hangingPunct="0">
              <a:spcBef>
                <a:spcPct val="20000"/>
              </a:spcBef>
              <a:spcAft>
                <a:spcPct val="0"/>
              </a:spcAft>
              <a:buChar char="–"/>
              <a:defRPr sz="2000">
                <a:solidFill>
                  <a:schemeClr val="tx1"/>
                </a:solidFill>
                <a:latin typeface="+mn-lt"/>
                <a:ea typeface="MS PGothic" pitchFamily="34" charset="-128"/>
              </a:defRPr>
            </a:lvl2pPr>
            <a:lvl3pPr marL="3919538" indent="-784225" algn="l" defTabSz="3135313" rtl="0" eaLnBrk="0" fontAlgn="base" hangingPunct="0">
              <a:spcBef>
                <a:spcPct val="20000"/>
              </a:spcBef>
              <a:spcAft>
                <a:spcPct val="0"/>
              </a:spcAft>
              <a:buChar char="•"/>
              <a:defRPr sz="1800">
                <a:solidFill>
                  <a:schemeClr val="tx1"/>
                </a:solidFill>
                <a:latin typeface="+mn-lt"/>
                <a:ea typeface="MS PGothic" pitchFamily="34" charset="-128"/>
              </a:defRPr>
            </a:lvl3pPr>
            <a:lvl4pPr marL="5486400" indent="-784225" algn="l" defTabSz="3135313" rtl="0" eaLnBrk="0" fontAlgn="base" hangingPunct="0">
              <a:spcBef>
                <a:spcPct val="20000"/>
              </a:spcBef>
              <a:spcAft>
                <a:spcPct val="0"/>
              </a:spcAft>
              <a:buChar char="–"/>
              <a:defRPr sz="1600">
                <a:solidFill>
                  <a:schemeClr val="tx1"/>
                </a:solidFill>
                <a:latin typeface="+mn-lt"/>
                <a:ea typeface="MS PGothic" pitchFamily="34" charset="-128"/>
              </a:defRPr>
            </a:lvl4pPr>
            <a:lvl5pPr marL="7053263" indent="-782638" algn="l" defTabSz="3135313" rtl="0" eaLnBrk="0" fontAlgn="base" hangingPunct="0">
              <a:spcBef>
                <a:spcPct val="20000"/>
              </a:spcBef>
              <a:spcAft>
                <a:spcPct val="0"/>
              </a:spcAft>
              <a:buChar char="»"/>
              <a:defRPr sz="1600">
                <a:solidFill>
                  <a:schemeClr val="tx1"/>
                </a:solidFill>
                <a:latin typeface="+mn-lt"/>
                <a:ea typeface="MS PGothic" pitchFamily="34" charset="-128"/>
              </a:defRPr>
            </a:lvl5pPr>
            <a:lvl6pPr marL="7510463" indent="-782638" algn="l" defTabSz="3135313" rtl="0" fontAlgn="base">
              <a:spcBef>
                <a:spcPct val="20000"/>
              </a:spcBef>
              <a:spcAft>
                <a:spcPct val="0"/>
              </a:spcAft>
              <a:buChar char="»"/>
              <a:defRPr sz="1600">
                <a:solidFill>
                  <a:schemeClr val="tx1"/>
                </a:solidFill>
                <a:latin typeface="+mn-lt"/>
                <a:ea typeface="+mn-ea"/>
              </a:defRPr>
            </a:lvl6pPr>
            <a:lvl7pPr marL="7967663" indent="-782638" algn="l" defTabSz="3135313" rtl="0" fontAlgn="base">
              <a:spcBef>
                <a:spcPct val="20000"/>
              </a:spcBef>
              <a:spcAft>
                <a:spcPct val="0"/>
              </a:spcAft>
              <a:buChar char="»"/>
              <a:defRPr sz="1600">
                <a:solidFill>
                  <a:schemeClr val="tx1"/>
                </a:solidFill>
                <a:latin typeface="+mn-lt"/>
                <a:ea typeface="+mn-ea"/>
              </a:defRPr>
            </a:lvl7pPr>
            <a:lvl8pPr marL="8424863" indent="-782638" algn="l" defTabSz="3135313" rtl="0" fontAlgn="base">
              <a:spcBef>
                <a:spcPct val="20000"/>
              </a:spcBef>
              <a:spcAft>
                <a:spcPct val="0"/>
              </a:spcAft>
              <a:buChar char="»"/>
              <a:defRPr sz="1600">
                <a:solidFill>
                  <a:schemeClr val="tx1"/>
                </a:solidFill>
                <a:latin typeface="+mn-lt"/>
                <a:ea typeface="+mn-ea"/>
              </a:defRPr>
            </a:lvl8pPr>
            <a:lvl9pPr marL="8882063" indent="-782638" algn="l" defTabSz="3135313" rtl="0" fontAlgn="base">
              <a:spcBef>
                <a:spcPct val="20000"/>
              </a:spcBef>
              <a:spcAft>
                <a:spcPct val="0"/>
              </a:spcAft>
              <a:buChar char="»"/>
              <a:defRPr sz="1600">
                <a:solidFill>
                  <a:schemeClr val="tx1"/>
                </a:solidFill>
                <a:latin typeface="+mn-lt"/>
                <a:ea typeface="+mn-ea"/>
              </a:defRPr>
            </a:lvl9pPr>
          </a:lstStyle>
          <a:p>
            <a:pPr marL="0" indent="0">
              <a:buFontTx/>
              <a:buNone/>
              <a:defRPr/>
            </a:pPr>
            <a:r>
              <a:rPr lang="en-US" sz="3200" kern="0" dirty="0"/>
              <a:t>I would like to thank Jewel Persad, the UC Santa Barbara </a:t>
            </a:r>
            <a:r>
              <a:rPr lang="en-US" sz="3200" dirty="0"/>
              <a:t>Sustainability Manager and Katie Maynard, the UC Santa Barbara Sustainability Coordinator for supporting me throughout the duration of my fellowship. I would also like to extend a special thank you to Cooper DiNapoli for his help with the Cool Campus Challenge. In addition, I would like to thank everyone at UC Office of the President for supporting all of the Bonnie Reiss Carbon Neutrality Initiative fellows at every UC campus. </a:t>
            </a:r>
            <a:endParaRPr lang="en-US" sz="3200" kern="0" dirty="0"/>
          </a:p>
        </p:txBody>
      </p:sp>
      <p:sp>
        <p:nvSpPr>
          <p:cNvPr id="38" name="Acknowledgements Title"/>
          <p:cNvSpPr txBox="1">
            <a:spLocks/>
          </p:cNvSpPr>
          <p:nvPr/>
        </p:nvSpPr>
        <p:spPr bwMode="auto">
          <a:xfrm>
            <a:off x="22659295" y="31589641"/>
            <a:ext cx="9201150" cy="139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b" anchorCtr="0" compatLnSpc="1">
            <a:prstTxWarp prst="textNoShape">
              <a:avLst/>
            </a:prstTxWarp>
          </a:bodyPr>
          <a:lstStyle>
            <a:lvl1pPr marL="0" indent="0" algn="l" defTabSz="3135313" rtl="0" eaLnBrk="0" fontAlgn="base" hangingPunct="0">
              <a:spcBef>
                <a:spcPct val="20000"/>
              </a:spcBef>
              <a:spcAft>
                <a:spcPct val="0"/>
              </a:spcAft>
              <a:buNone/>
              <a:defRPr sz="2400" b="1">
                <a:solidFill>
                  <a:schemeClr val="tx1"/>
                </a:solidFill>
                <a:latin typeface="+mn-lt"/>
                <a:ea typeface="MS PGothic" pitchFamily="34" charset="-128"/>
                <a:cs typeface="+mn-cs"/>
              </a:defRPr>
            </a:lvl1pPr>
            <a:lvl2pPr marL="457200" indent="0" algn="l" defTabSz="3135313" rtl="0" eaLnBrk="0" fontAlgn="base" hangingPunct="0">
              <a:spcBef>
                <a:spcPct val="20000"/>
              </a:spcBef>
              <a:spcAft>
                <a:spcPct val="0"/>
              </a:spcAft>
              <a:buNone/>
              <a:defRPr sz="2000" b="1">
                <a:solidFill>
                  <a:schemeClr val="tx1"/>
                </a:solidFill>
                <a:latin typeface="+mn-lt"/>
                <a:ea typeface="MS PGothic" pitchFamily="34" charset="-128"/>
              </a:defRPr>
            </a:lvl2pPr>
            <a:lvl3pPr marL="914400" indent="0" algn="l" defTabSz="3135313" rtl="0" eaLnBrk="0" fontAlgn="base" hangingPunct="0">
              <a:spcBef>
                <a:spcPct val="20000"/>
              </a:spcBef>
              <a:spcAft>
                <a:spcPct val="0"/>
              </a:spcAft>
              <a:buNone/>
              <a:defRPr sz="1800" b="1">
                <a:solidFill>
                  <a:schemeClr val="tx1"/>
                </a:solidFill>
                <a:latin typeface="+mn-lt"/>
                <a:ea typeface="MS PGothic" pitchFamily="34" charset="-128"/>
              </a:defRPr>
            </a:lvl3pPr>
            <a:lvl4pPr marL="13716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4pPr>
            <a:lvl5pPr marL="18288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5pPr>
            <a:lvl6pPr marL="2286000" indent="0" algn="l" defTabSz="3135313" rtl="0" fontAlgn="base">
              <a:spcBef>
                <a:spcPct val="20000"/>
              </a:spcBef>
              <a:spcAft>
                <a:spcPct val="0"/>
              </a:spcAft>
              <a:buNone/>
              <a:defRPr sz="1600" b="1">
                <a:solidFill>
                  <a:schemeClr val="tx1"/>
                </a:solidFill>
                <a:latin typeface="+mn-lt"/>
                <a:ea typeface="+mn-ea"/>
              </a:defRPr>
            </a:lvl6pPr>
            <a:lvl7pPr marL="2743200" indent="0" algn="l" defTabSz="3135313" rtl="0" fontAlgn="base">
              <a:spcBef>
                <a:spcPct val="20000"/>
              </a:spcBef>
              <a:spcAft>
                <a:spcPct val="0"/>
              </a:spcAft>
              <a:buNone/>
              <a:defRPr sz="1600" b="1">
                <a:solidFill>
                  <a:schemeClr val="tx1"/>
                </a:solidFill>
                <a:latin typeface="+mn-lt"/>
                <a:ea typeface="+mn-ea"/>
              </a:defRPr>
            </a:lvl7pPr>
            <a:lvl8pPr marL="3200400" indent="0" algn="l" defTabSz="3135313" rtl="0" fontAlgn="base">
              <a:spcBef>
                <a:spcPct val="20000"/>
              </a:spcBef>
              <a:spcAft>
                <a:spcPct val="0"/>
              </a:spcAft>
              <a:buNone/>
              <a:defRPr sz="1600" b="1">
                <a:solidFill>
                  <a:schemeClr val="tx1"/>
                </a:solidFill>
                <a:latin typeface="+mn-lt"/>
                <a:ea typeface="+mn-ea"/>
              </a:defRPr>
            </a:lvl8pPr>
            <a:lvl9pPr marL="3657600" indent="0" algn="l" defTabSz="3135313" rtl="0" fontAlgn="base">
              <a:spcBef>
                <a:spcPct val="20000"/>
              </a:spcBef>
              <a:spcAft>
                <a:spcPct val="0"/>
              </a:spcAft>
              <a:buNone/>
              <a:defRPr sz="1600" b="1">
                <a:solidFill>
                  <a:schemeClr val="tx1"/>
                </a:solidFill>
                <a:latin typeface="+mn-lt"/>
                <a:ea typeface="+mn-ea"/>
              </a:defRPr>
            </a:lvl9pPr>
          </a:lstStyle>
          <a:p>
            <a:r>
              <a:rPr lang="en-US" altLang="en-US" sz="4400" kern="0" dirty="0">
                <a:solidFill>
                  <a:schemeClr val="accent2"/>
                </a:solidFill>
                <a:latin typeface="Arial" pitchFamily="34" charset="0"/>
              </a:rPr>
              <a:t>Acknowledgements </a:t>
            </a:r>
          </a:p>
        </p:txBody>
      </p:sp>
      <p:sp>
        <p:nvSpPr>
          <p:cNvPr id="32" name="Future Goals Body"/>
          <p:cNvSpPr txBox="1">
            <a:spLocks/>
          </p:cNvSpPr>
          <p:nvPr/>
        </p:nvSpPr>
        <p:spPr bwMode="auto">
          <a:xfrm>
            <a:off x="22659295" y="25623720"/>
            <a:ext cx="9559528" cy="675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t" anchorCtr="0" compatLnSpc="1">
            <a:prstTxWarp prst="textNoShape">
              <a:avLst/>
            </a:prstTxWarp>
          </a:bodyPr>
          <a:lstStyle>
            <a:lvl1pPr marL="1176338" indent="-1176338" algn="l" defTabSz="3135313"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2547938" indent="-981075" algn="l" defTabSz="3135313" rtl="0" eaLnBrk="0" fontAlgn="base" hangingPunct="0">
              <a:spcBef>
                <a:spcPct val="20000"/>
              </a:spcBef>
              <a:spcAft>
                <a:spcPct val="0"/>
              </a:spcAft>
              <a:buChar char="–"/>
              <a:defRPr sz="2000">
                <a:solidFill>
                  <a:schemeClr val="tx1"/>
                </a:solidFill>
                <a:latin typeface="+mn-lt"/>
                <a:ea typeface="MS PGothic" pitchFamily="34" charset="-128"/>
              </a:defRPr>
            </a:lvl2pPr>
            <a:lvl3pPr marL="3919538" indent="-784225" algn="l" defTabSz="3135313" rtl="0" eaLnBrk="0" fontAlgn="base" hangingPunct="0">
              <a:spcBef>
                <a:spcPct val="20000"/>
              </a:spcBef>
              <a:spcAft>
                <a:spcPct val="0"/>
              </a:spcAft>
              <a:buChar char="•"/>
              <a:defRPr sz="1800">
                <a:solidFill>
                  <a:schemeClr val="tx1"/>
                </a:solidFill>
                <a:latin typeface="+mn-lt"/>
                <a:ea typeface="MS PGothic" pitchFamily="34" charset="-128"/>
              </a:defRPr>
            </a:lvl3pPr>
            <a:lvl4pPr marL="5486400" indent="-784225" algn="l" defTabSz="3135313" rtl="0" eaLnBrk="0" fontAlgn="base" hangingPunct="0">
              <a:spcBef>
                <a:spcPct val="20000"/>
              </a:spcBef>
              <a:spcAft>
                <a:spcPct val="0"/>
              </a:spcAft>
              <a:buChar char="–"/>
              <a:defRPr sz="1600">
                <a:solidFill>
                  <a:schemeClr val="tx1"/>
                </a:solidFill>
                <a:latin typeface="+mn-lt"/>
                <a:ea typeface="MS PGothic" pitchFamily="34" charset="-128"/>
              </a:defRPr>
            </a:lvl4pPr>
            <a:lvl5pPr marL="7053263" indent="-782638" algn="l" defTabSz="3135313" rtl="0" eaLnBrk="0" fontAlgn="base" hangingPunct="0">
              <a:spcBef>
                <a:spcPct val="20000"/>
              </a:spcBef>
              <a:spcAft>
                <a:spcPct val="0"/>
              </a:spcAft>
              <a:buChar char="»"/>
              <a:defRPr sz="1600">
                <a:solidFill>
                  <a:schemeClr val="tx1"/>
                </a:solidFill>
                <a:latin typeface="+mn-lt"/>
                <a:ea typeface="MS PGothic" pitchFamily="34" charset="-128"/>
              </a:defRPr>
            </a:lvl5pPr>
            <a:lvl6pPr marL="7510463" indent="-782638" algn="l" defTabSz="3135313" rtl="0" fontAlgn="base">
              <a:spcBef>
                <a:spcPct val="20000"/>
              </a:spcBef>
              <a:spcAft>
                <a:spcPct val="0"/>
              </a:spcAft>
              <a:buChar char="»"/>
              <a:defRPr sz="1600">
                <a:solidFill>
                  <a:schemeClr val="tx1"/>
                </a:solidFill>
                <a:latin typeface="+mn-lt"/>
                <a:ea typeface="+mn-ea"/>
              </a:defRPr>
            </a:lvl6pPr>
            <a:lvl7pPr marL="7967663" indent="-782638" algn="l" defTabSz="3135313" rtl="0" fontAlgn="base">
              <a:spcBef>
                <a:spcPct val="20000"/>
              </a:spcBef>
              <a:spcAft>
                <a:spcPct val="0"/>
              </a:spcAft>
              <a:buChar char="»"/>
              <a:defRPr sz="1600">
                <a:solidFill>
                  <a:schemeClr val="tx1"/>
                </a:solidFill>
                <a:latin typeface="+mn-lt"/>
                <a:ea typeface="+mn-ea"/>
              </a:defRPr>
            </a:lvl7pPr>
            <a:lvl8pPr marL="8424863" indent="-782638" algn="l" defTabSz="3135313" rtl="0" fontAlgn="base">
              <a:spcBef>
                <a:spcPct val="20000"/>
              </a:spcBef>
              <a:spcAft>
                <a:spcPct val="0"/>
              </a:spcAft>
              <a:buChar char="»"/>
              <a:defRPr sz="1600">
                <a:solidFill>
                  <a:schemeClr val="tx1"/>
                </a:solidFill>
                <a:latin typeface="+mn-lt"/>
                <a:ea typeface="+mn-ea"/>
              </a:defRPr>
            </a:lvl8pPr>
            <a:lvl9pPr marL="8882063" indent="-782638" algn="l" defTabSz="3135313" rtl="0" fontAlgn="base">
              <a:spcBef>
                <a:spcPct val="20000"/>
              </a:spcBef>
              <a:spcAft>
                <a:spcPct val="0"/>
              </a:spcAft>
              <a:buChar char="»"/>
              <a:defRPr sz="1600">
                <a:solidFill>
                  <a:schemeClr val="tx1"/>
                </a:solidFill>
                <a:latin typeface="+mn-lt"/>
                <a:ea typeface="+mn-ea"/>
              </a:defRPr>
            </a:lvl9pPr>
          </a:lstStyle>
          <a:p>
            <a:pPr marL="0" indent="0">
              <a:buFontTx/>
              <a:buNone/>
              <a:defRPr/>
            </a:pPr>
            <a:r>
              <a:rPr lang="en-US" sz="3200" kern="0" dirty="0"/>
              <a:t>Although I will no longer hold the position of the CNI</a:t>
            </a:r>
            <a:r>
              <a:rPr lang="en-US" sz="3200" kern="0" dirty="0">
                <a:solidFill>
                  <a:srgbClr val="FF0000"/>
                </a:solidFill>
              </a:rPr>
              <a:t> </a:t>
            </a:r>
            <a:r>
              <a:rPr lang="en-US" sz="3200" kern="0" dirty="0"/>
              <a:t>Engagement fellow in the 2019-2020 academic year, I hope to remain involved in the initiative. One way is by authoring a “Carbon Neutrality Initiative Engagement Fellow Guidebook/Toolkit” for the future fellow. In this guide, I have outlined some of the goals that I have, including starting a Carbon Neutrality Initiative Club that can be chaired by the fellow; allowing the CNI Engagement fellow to have a focused project that he/she/they undertake throughout the academic year; and collecting more concrete and quantitative metrics to measure the success of the role. </a:t>
            </a:r>
          </a:p>
        </p:txBody>
      </p:sp>
      <p:sp>
        <p:nvSpPr>
          <p:cNvPr id="33" name="Future Goals Title"/>
          <p:cNvSpPr txBox="1">
            <a:spLocks/>
          </p:cNvSpPr>
          <p:nvPr/>
        </p:nvSpPr>
        <p:spPr bwMode="auto">
          <a:xfrm>
            <a:off x="22659295" y="24243033"/>
            <a:ext cx="9201150" cy="139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b" anchorCtr="0" compatLnSpc="1">
            <a:prstTxWarp prst="textNoShape">
              <a:avLst/>
            </a:prstTxWarp>
          </a:bodyPr>
          <a:lstStyle>
            <a:lvl1pPr marL="0" indent="0" algn="l" defTabSz="3135313" rtl="0" eaLnBrk="0" fontAlgn="base" hangingPunct="0">
              <a:spcBef>
                <a:spcPct val="20000"/>
              </a:spcBef>
              <a:spcAft>
                <a:spcPct val="0"/>
              </a:spcAft>
              <a:buNone/>
              <a:defRPr sz="2400" b="1">
                <a:solidFill>
                  <a:schemeClr val="tx1"/>
                </a:solidFill>
                <a:latin typeface="+mn-lt"/>
                <a:ea typeface="MS PGothic" pitchFamily="34" charset="-128"/>
                <a:cs typeface="+mn-cs"/>
              </a:defRPr>
            </a:lvl1pPr>
            <a:lvl2pPr marL="457200" indent="0" algn="l" defTabSz="3135313" rtl="0" eaLnBrk="0" fontAlgn="base" hangingPunct="0">
              <a:spcBef>
                <a:spcPct val="20000"/>
              </a:spcBef>
              <a:spcAft>
                <a:spcPct val="0"/>
              </a:spcAft>
              <a:buNone/>
              <a:defRPr sz="2000" b="1">
                <a:solidFill>
                  <a:schemeClr val="tx1"/>
                </a:solidFill>
                <a:latin typeface="+mn-lt"/>
                <a:ea typeface="MS PGothic" pitchFamily="34" charset="-128"/>
              </a:defRPr>
            </a:lvl2pPr>
            <a:lvl3pPr marL="914400" indent="0" algn="l" defTabSz="3135313" rtl="0" eaLnBrk="0" fontAlgn="base" hangingPunct="0">
              <a:spcBef>
                <a:spcPct val="20000"/>
              </a:spcBef>
              <a:spcAft>
                <a:spcPct val="0"/>
              </a:spcAft>
              <a:buNone/>
              <a:defRPr sz="1800" b="1">
                <a:solidFill>
                  <a:schemeClr val="tx1"/>
                </a:solidFill>
                <a:latin typeface="+mn-lt"/>
                <a:ea typeface="MS PGothic" pitchFamily="34" charset="-128"/>
              </a:defRPr>
            </a:lvl3pPr>
            <a:lvl4pPr marL="13716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4pPr>
            <a:lvl5pPr marL="18288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5pPr>
            <a:lvl6pPr marL="2286000" indent="0" algn="l" defTabSz="3135313" rtl="0" fontAlgn="base">
              <a:spcBef>
                <a:spcPct val="20000"/>
              </a:spcBef>
              <a:spcAft>
                <a:spcPct val="0"/>
              </a:spcAft>
              <a:buNone/>
              <a:defRPr sz="1600" b="1">
                <a:solidFill>
                  <a:schemeClr val="tx1"/>
                </a:solidFill>
                <a:latin typeface="+mn-lt"/>
                <a:ea typeface="+mn-ea"/>
              </a:defRPr>
            </a:lvl6pPr>
            <a:lvl7pPr marL="2743200" indent="0" algn="l" defTabSz="3135313" rtl="0" fontAlgn="base">
              <a:spcBef>
                <a:spcPct val="20000"/>
              </a:spcBef>
              <a:spcAft>
                <a:spcPct val="0"/>
              </a:spcAft>
              <a:buNone/>
              <a:defRPr sz="1600" b="1">
                <a:solidFill>
                  <a:schemeClr val="tx1"/>
                </a:solidFill>
                <a:latin typeface="+mn-lt"/>
                <a:ea typeface="+mn-ea"/>
              </a:defRPr>
            </a:lvl7pPr>
            <a:lvl8pPr marL="3200400" indent="0" algn="l" defTabSz="3135313" rtl="0" fontAlgn="base">
              <a:spcBef>
                <a:spcPct val="20000"/>
              </a:spcBef>
              <a:spcAft>
                <a:spcPct val="0"/>
              </a:spcAft>
              <a:buNone/>
              <a:defRPr sz="1600" b="1">
                <a:solidFill>
                  <a:schemeClr val="tx1"/>
                </a:solidFill>
                <a:latin typeface="+mn-lt"/>
                <a:ea typeface="+mn-ea"/>
              </a:defRPr>
            </a:lvl8pPr>
            <a:lvl9pPr marL="3657600" indent="0" algn="l" defTabSz="3135313" rtl="0" fontAlgn="base">
              <a:spcBef>
                <a:spcPct val="20000"/>
              </a:spcBef>
              <a:spcAft>
                <a:spcPct val="0"/>
              </a:spcAft>
              <a:buNone/>
              <a:defRPr sz="1600" b="1">
                <a:solidFill>
                  <a:schemeClr val="tx1"/>
                </a:solidFill>
                <a:latin typeface="+mn-lt"/>
                <a:ea typeface="+mn-ea"/>
              </a:defRPr>
            </a:lvl9pPr>
          </a:lstStyle>
          <a:p>
            <a:r>
              <a:rPr lang="en-US" altLang="en-US" sz="4400" kern="0" dirty="0">
                <a:solidFill>
                  <a:schemeClr val="accent2"/>
                </a:solidFill>
                <a:latin typeface="Arial" pitchFamily="34" charset="0"/>
              </a:rPr>
              <a:t>Future Goals</a:t>
            </a:r>
          </a:p>
        </p:txBody>
      </p:sp>
      <p:sp>
        <p:nvSpPr>
          <p:cNvPr id="29" name="Results Body"/>
          <p:cNvSpPr txBox="1">
            <a:spLocks/>
          </p:cNvSpPr>
          <p:nvPr/>
        </p:nvSpPr>
        <p:spPr bwMode="auto">
          <a:xfrm>
            <a:off x="22659295" y="8481251"/>
            <a:ext cx="9559528" cy="172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t" anchorCtr="0" compatLnSpc="1">
            <a:prstTxWarp prst="textNoShape">
              <a:avLst/>
            </a:prstTxWarp>
          </a:bodyPr>
          <a:lstStyle>
            <a:lvl1pPr marL="1176338" indent="-1176338" algn="l" defTabSz="3135313"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2547938" indent="-981075" algn="l" defTabSz="3135313" rtl="0" eaLnBrk="0" fontAlgn="base" hangingPunct="0">
              <a:spcBef>
                <a:spcPct val="20000"/>
              </a:spcBef>
              <a:spcAft>
                <a:spcPct val="0"/>
              </a:spcAft>
              <a:buChar char="–"/>
              <a:defRPr sz="2000">
                <a:solidFill>
                  <a:schemeClr val="tx1"/>
                </a:solidFill>
                <a:latin typeface="+mn-lt"/>
                <a:ea typeface="MS PGothic" pitchFamily="34" charset="-128"/>
              </a:defRPr>
            </a:lvl2pPr>
            <a:lvl3pPr marL="3919538" indent="-784225" algn="l" defTabSz="3135313" rtl="0" eaLnBrk="0" fontAlgn="base" hangingPunct="0">
              <a:spcBef>
                <a:spcPct val="20000"/>
              </a:spcBef>
              <a:spcAft>
                <a:spcPct val="0"/>
              </a:spcAft>
              <a:buChar char="•"/>
              <a:defRPr sz="1800">
                <a:solidFill>
                  <a:schemeClr val="tx1"/>
                </a:solidFill>
                <a:latin typeface="+mn-lt"/>
                <a:ea typeface="MS PGothic" pitchFamily="34" charset="-128"/>
              </a:defRPr>
            </a:lvl3pPr>
            <a:lvl4pPr marL="5486400" indent="-784225" algn="l" defTabSz="3135313" rtl="0" eaLnBrk="0" fontAlgn="base" hangingPunct="0">
              <a:spcBef>
                <a:spcPct val="20000"/>
              </a:spcBef>
              <a:spcAft>
                <a:spcPct val="0"/>
              </a:spcAft>
              <a:buChar char="–"/>
              <a:defRPr sz="1600">
                <a:solidFill>
                  <a:schemeClr val="tx1"/>
                </a:solidFill>
                <a:latin typeface="+mn-lt"/>
                <a:ea typeface="MS PGothic" pitchFamily="34" charset="-128"/>
              </a:defRPr>
            </a:lvl4pPr>
            <a:lvl5pPr marL="7053263" indent="-782638" algn="l" defTabSz="3135313" rtl="0" eaLnBrk="0" fontAlgn="base" hangingPunct="0">
              <a:spcBef>
                <a:spcPct val="20000"/>
              </a:spcBef>
              <a:spcAft>
                <a:spcPct val="0"/>
              </a:spcAft>
              <a:buChar char="»"/>
              <a:defRPr sz="1600">
                <a:solidFill>
                  <a:schemeClr val="tx1"/>
                </a:solidFill>
                <a:latin typeface="+mn-lt"/>
                <a:ea typeface="MS PGothic" pitchFamily="34" charset="-128"/>
              </a:defRPr>
            </a:lvl5pPr>
            <a:lvl6pPr marL="7510463" indent="-782638" algn="l" defTabSz="3135313" rtl="0" fontAlgn="base">
              <a:spcBef>
                <a:spcPct val="20000"/>
              </a:spcBef>
              <a:spcAft>
                <a:spcPct val="0"/>
              </a:spcAft>
              <a:buChar char="»"/>
              <a:defRPr sz="1600">
                <a:solidFill>
                  <a:schemeClr val="tx1"/>
                </a:solidFill>
                <a:latin typeface="+mn-lt"/>
                <a:ea typeface="+mn-ea"/>
              </a:defRPr>
            </a:lvl6pPr>
            <a:lvl7pPr marL="7967663" indent="-782638" algn="l" defTabSz="3135313" rtl="0" fontAlgn="base">
              <a:spcBef>
                <a:spcPct val="20000"/>
              </a:spcBef>
              <a:spcAft>
                <a:spcPct val="0"/>
              </a:spcAft>
              <a:buChar char="»"/>
              <a:defRPr sz="1600">
                <a:solidFill>
                  <a:schemeClr val="tx1"/>
                </a:solidFill>
                <a:latin typeface="+mn-lt"/>
                <a:ea typeface="+mn-ea"/>
              </a:defRPr>
            </a:lvl7pPr>
            <a:lvl8pPr marL="8424863" indent="-782638" algn="l" defTabSz="3135313" rtl="0" fontAlgn="base">
              <a:spcBef>
                <a:spcPct val="20000"/>
              </a:spcBef>
              <a:spcAft>
                <a:spcPct val="0"/>
              </a:spcAft>
              <a:buChar char="»"/>
              <a:defRPr sz="1600">
                <a:solidFill>
                  <a:schemeClr val="tx1"/>
                </a:solidFill>
                <a:latin typeface="+mn-lt"/>
                <a:ea typeface="+mn-ea"/>
              </a:defRPr>
            </a:lvl8pPr>
            <a:lvl9pPr marL="8882063" indent="-782638" algn="l" defTabSz="3135313" rtl="0" fontAlgn="base">
              <a:spcBef>
                <a:spcPct val="20000"/>
              </a:spcBef>
              <a:spcAft>
                <a:spcPct val="0"/>
              </a:spcAft>
              <a:buChar char="»"/>
              <a:defRPr sz="1600">
                <a:solidFill>
                  <a:schemeClr val="tx1"/>
                </a:solidFill>
                <a:latin typeface="+mn-lt"/>
                <a:ea typeface="+mn-ea"/>
              </a:defRPr>
            </a:lvl9pPr>
          </a:lstStyle>
          <a:p>
            <a:pPr marL="0" indent="0">
              <a:buFontTx/>
              <a:buNone/>
              <a:defRPr/>
            </a:pPr>
            <a:r>
              <a:rPr lang="en-US" sz="3200" kern="0" dirty="0"/>
              <a:t>In the Cool Campus Challenge, UC Santa Barbara ended the competition with </a:t>
            </a:r>
            <a:r>
              <a:rPr lang="en-US" sz="3200" dirty="0"/>
              <a:t>2,668,195 points and a total of 1,518 participants.  </a:t>
            </a:r>
            <a:endParaRPr lang="en-US" sz="3200" kern="0" dirty="0"/>
          </a:p>
        </p:txBody>
      </p:sp>
      <p:sp>
        <p:nvSpPr>
          <p:cNvPr id="28" name="Results Title"/>
          <p:cNvSpPr txBox="1">
            <a:spLocks/>
          </p:cNvSpPr>
          <p:nvPr/>
        </p:nvSpPr>
        <p:spPr bwMode="auto">
          <a:xfrm>
            <a:off x="22564354" y="7068147"/>
            <a:ext cx="9201150" cy="139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b" anchorCtr="0" compatLnSpc="1">
            <a:prstTxWarp prst="textNoShape">
              <a:avLst/>
            </a:prstTxWarp>
          </a:bodyPr>
          <a:lstStyle>
            <a:lvl1pPr marL="0" indent="0" algn="l" defTabSz="3135313" rtl="0" eaLnBrk="0" fontAlgn="base" hangingPunct="0">
              <a:spcBef>
                <a:spcPct val="20000"/>
              </a:spcBef>
              <a:spcAft>
                <a:spcPct val="0"/>
              </a:spcAft>
              <a:buNone/>
              <a:defRPr sz="2400" b="1">
                <a:solidFill>
                  <a:schemeClr val="tx1"/>
                </a:solidFill>
                <a:latin typeface="+mn-lt"/>
                <a:ea typeface="MS PGothic" pitchFamily="34" charset="-128"/>
                <a:cs typeface="+mn-cs"/>
              </a:defRPr>
            </a:lvl1pPr>
            <a:lvl2pPr marL="457200" indent="0" algn="l" defTabSz="3135313" rtl="0" eaLnBrk="0" fontAlgn="base" hangingPunct="0">
              <a:spcBef>
                <a:spcPct val="20000"/>
              </a:spcBef>
              <a:spcAft>
                <a:spcPct val="0"/>
              </a:spcAft>
              <a:buNone/>
              <a:defRPr sz="2000" b="1">
                <a:solidFill>
                  <a:schemeClr val="tx1"/>
                </a:solidFill>
                <a:latin typeface="+mn-lt"/>
                <a:ea typeface="MS PGothic" pitchFamily="34" charset="-128"/>
              </a:defRPr>
            </a:lvl2pPr>
            <a:lvl3pPr marL="914400" indent="0" algn="l" defTabSz="3135313" rtl="0" eaLnBrk="0" fontAlgn="base" hangingPunct="0">
              <a:spcBef>
                <a:spcPct val="20000"/>
              </a:spcBef>
              <a:spcAft>
                <a:spcPct val="0"/>
              </a:spcAft>
              <a:buNone/>
              <a:defRPr sz="1800" b="1">
                <a:solidFill>
                  <a:schemeClr val="tx1"/>
                </a:solidFill>
                <a:latin typeface="+mn-lt"/>
                <a:ea typeface="MS PGothic" pitchFamily="34" charset="-128"/>
              </a:defRPr>
            </a:lvl3pPr>
            <a:lvl4pPr marL="13716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4pPr>
            <a:lvl5pPr marL="18288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5pPr>
            <a:lvl6pPr marL="2286000" indent="0" algn="l" defTabSz="3135313" rtl="0" fontAlgn="base">
              <a:spcBef>
                <a:spcPct val="20000"/>
              </a:spcBef>
              <a:spcAft>
                <a:spcPct val="0"/>
              </a:spcAft>
              <a:buNone/>
              <a:defRPr sz="1600" b="1">
                <a:solidFill>
                  <a:schemeClr val="tx1"/>
                </a:solidFill>
                <a:latin typeface="+mn-lt"/>
                <a:ea typeface="+mn-ea"/>
              </a:defRPr>
            </a:lvl6pPr>
            <a:lvl7pPr marL="2743200" indent="0" algn="l" defTabSz="3135313" rtl="0" fontAlgn="base">
              <a:spcBef>
                <a:spcPct val="20000"/>
              </a:spcBef>
              <a:spcAft>
                <a:spcPct val="0"/>
              </a:spcAft>
              <a:buNone/>
              <a:defRPr sz="1600" b="1">
                <a:solidFill>
                  <a:schemeClr val="tx1"/>
                </a:solidFill>
                <a:latin typeface="+mn-lt"/>
                <a:ea typeface="+mn-ea"/>
              </a:defRPr>
            </a:lvl7pPr>
            <a:lvl8pPr marL="3200400" indent="0" algn="l" defTabSz="3135313" rtl="0" fontAlgn="base">
              <a:spcBef>
                <a:spcPct val="20000"/>
              </a:spcBef>
              <a:spcAft>
                <a:spcPct val="0"/>
              </a:spcAft>
              <a:buNone/>
              <a:defRPr sz="1600" b="1">
                <a:solidFill>
                  <a:schemeClr val="tx1"/>
                </a:solidFill>
                <a:latin typeface="+mn-lt"/>
                <a:ea typeface="+mn-ea"/>
              </a:defRPr>
            </a:lvl8pPr>
            <a:lvl9pPr marL="3657600" indent="0" algn="l" defTabSz="3135313" rtl="0" fontAlgn="base">
              <a:spcBef>
                <a:spcPct val="20000"/>
              </a:spcBef>
              <a:spcAft>
                <a:spcPct val="0"/>
              </a:spcAft>
              <a:buNone/>
              <a:defRPr sz="1600" b="1">
                <a:solidFill>
                  <a:schemeClr val="tx1"/>
                </a:solidFill>
                <a:latin typeface="+mn-lt"/>
                <a:ea typeface="+mn-ea"/>
              </a:defRPr>
            </a:lvl9pPr>
          </a:lstStyle>
          <a:p>
            <a:r>
              <a:rPr lang="en-US" altLang="en-US" sz="4400" kern="0" dirty="0">
                <a:solidFill>
                  <a:schemeClr val="accent2"/>
                </a:solidFill>
                <a:latin typeface="Arial" pitchFamily="34" charset="0"/>
              </a:rPr>
              <a:t>Results and Outcomes</a:t>
            </a:r>
          </a:p>
        </p:txBody>
      </p:sp>
      <p:sp>
        <p:nvSpPr>
          <p:cNvPr id="23" name="Materials Body"/>
          <p:cNvSpPr txBox="1">
            <a:spLocks/>
          </p:cNvSpPr>
          <p:nvPr/>
        </p:nvSpPr>
        <p:spPr bwMode="auto">
          <a:xfrm>
            <a:off x="11393691" y="8445470"/>
            <a:ext cx="9559528" cy="32020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t" anchorCtr="0" compatLnSpc="1">
            <a:prstTxWarp prst="textNoShape">
              <a:avLst/>
            </a:prstTxWarp>
          </a:bodyPr>
          <a:lstStyle>
            <a:lvl1pPr marL="1176338" indent="-1176338" algn="l" defTabSz="3135313"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2547938" indent="-981075" algn="l" defTabSz="3135313" rtl="0" eaLnBrk="0" fontAlgn="base" hangingPunct="0">
              <a:spcBef>
                <a:spcPct val="20000"/>
              </a:spcBef>
              <a:spcAft>
                <a:spcPct val="0"/>
              </a:spcAft>
              <a:buChar char="–"/>
              <a:defRPr sz="2000">
                <a:solidFill>
                  <a:schemeClr val="tx1"/>
                </a:solidFill>
                <a:latin typeface="+mn-lt"/>
                <a:ea typeface="MS PGothic" pitchFamily="34" charset="-128"/>
              </a:defRPr>
            </a:lvl2pPr>
            <a:lvl3pPr marL="3919538" indent="-784225" algn="l" defTabSz="3135313" rtl="0" eaLnBrk="0" fontAlgn="base" hangingPunct="0">
              <a:spcBef>
                <a:spcPct val="20000"/>
              </a:spcBef>
              <a:spcAft>
                <a:spcPct val="0"/>
              </a:spcAft>
              <a:buChar char="•"/>
              <a:defRPr sz="1800">
                <a:solidFill>
                  <a:schemeClr val="tx1"/>
                </a:solidFill>
                <a:latin typeface="+mn-lt"/>
                <a:ea typeface="MS PGothic" pitchFamily="34" charset="-128"/>
              </a:defRPr>
            </a:lvl3pPr>
            <a:lvl4pPr marL="5486400" indent="-784225" algn="l" defTabSz="3135313" rtl="0" eaLnBrk="0" fontAlgn="base" hangingPunct="0">
              <a:spcBef>
                <a:spcPct val="20000"/>
              </a:spcBef>
              <a:spcAft>
                <a:spcPct val="0"/>
              </a:spcAft>
              <a:buChar char="–"/>
              <a:defRPr sz="1600">
                <a:solidFill>
                  <a:schemeClr val="tx1"/>
                </a:solidFill>
                <a:latin typeface="+mn-lt"/>
                <a:ea typeface="MS PGothic" pitchFamily="34" charset="-128"/>
              </a:defRPr>
            </a:lvl4pPr>
            <a:lvl5pPr marL="7053263" indent="-782638" algn="l" defTabSz="3135313" rtl="0" eaLnBrk="0" fontAlgn="base" hangingPunct="0">
              <a:spcBef>
                <a:spcPct val="20000"/>
              </a:spcBef>
              <a:spcAft>
                <a:spcPct val="0"/>
              </a:spcAft>
              <a:buChar char="»"/>
              <a:defRPr sz="1600">
                <a:solidFill>
                  <a:schemeClr val="tx1"/>
                </a:solidFill>
                <a:latin typeface="+mn-lt"/>
                <a:ea typeface="MS PGothic" pitchFamily="34" charset="-128"/>
              </a:defRPr>
            </a:lvl5pPr>
            <a:lvl6pPr marL="7510463" indent="-782638" algn="l" defTabSz="3135313" rtl="0" fontAlgn="base">
              <a:spcBef>
                <a:spcPct val="20000"/>
              </a:spcBef>
              <a:spcAft>
                <a:spcPct val="0"/>
              </a:spcAft>
              <a:buChar char="»"/>
              <a:defRPr sz="1600">
                <a:solidFill>
                  <a:schemeClr val="tx1"/>
                </a:solidFill>
                <a:latin typeface="+mn-lt"/>
                <a:ea typeface="+mn-ea"/>
              </a:defRPr>
            </a:lvl6pPr>
            <a:lvl7pPr marL="7967663" indent="-782638" algn="l" defTabSz="3135313" rtl="0" fontAlgn="base">
              <a:spcBef>
                <a:spcPct val="20000"/>
              </a:spcBef>
              <a:spcAft>
                <a:spcPct val="0"/>
              </a:spcAft>
              <a:buChar char="»"/>
              <a:defRPr sz="1600">
                <a:solidFill>
                  <a:schemeClr val="tx1"/>
                </a:solidFill>
                <a:latin typeface="+mn-lt"/>
                <a:ea typeface="+mn-ea"/>
              </a:defRPr>
            </a:lvl7pPr>
            <a:lvl8pPr marL="8424863" indent="-782638" algn="l" defTabSz="3135313" rtl="0" fontAlgn="base">
              <a:spcBef>
                <a:spcPct val="20000"/>
              </a:spcBef>
              <a:spcAft>
                <a:spcPct val="0"/>
              </a:spcAft>
              <a:buChar char="»"/>
              <a:defRPr sz="1600">
                <a:solidFill>
                  <a:schemeClr val="tx1"/>
                </a:solidFill>
                <a:latin typeface="+mn-lt"/>
                <a:ea typeface="+mn-ea"/>
              </a:defRPr>
            </a:lvl8pPr>
            <a:lvl9pPr marL="8882063" indent="-782638" algn="l" defTabSz="3135313" rtl="0" fontAlgn="base">
              <a:spcBef>
                <a:spcPct val="20000"/>
              </a:spcBef>
              <a:spcAft>
                <a:spcPct val="0"/>
              </a:spcAft>
              <a:buChar char="»"/>
              <a:defRPr sz="1600">
                <a:solidFill>
                  <a:schemeClr val="tx1"/>
                </a:solidFill>
                <a:latin typeface="+mn-lt"/>
                <a:ea typeface="+mn-ea"/>
              </a:defRPr>
            </a:lvl9pPr>
          </a:lstStyle>
          <a:p>
            <a:pPr marL="0" indent="0">
              <a:buFontTx/>
              <a:buNone/>
              <a:defRPr/>
            </a:pPr>
            <a:r>
              <a:rPr lang="en-US" sz="3200" kern="0" dirty="0"/>
              <a:t>In an effort to increase student awareness of and involvement in CNI, a number of advertising and marketing techniques were utilized, including in person tabling at various events and in common spaces on campus; Facebook posts on the UC Santa Barbara Sustainability page and various UC Santa Barbara Facebook groups; flyers in residence halls; Did You Knows in campus dining facilities (Figure 3); hosting events; signing students up for the UC Santa Barbara sustainability newsletter; and class and email</a:t>
            </a:r>
            <a:r>
              <a:rPr lang="en-US" sz="3200" kern="0" dirty="0">
                <a:solidFill>
                  <a:srgbClr val="FF0000"/>
                </a:solidFill>
              </a:rPr>
              <a:t> </a:t>
            </a:r>
            <a:r>
              <a:rPr lang="en-US" sz="3200" kern="0" dirty="0"/>
              <a:t>announcements. In addition, a banner was made to use at events and tabling opportunities to draw attention and create a memorable appearance. </a:t>
            </a:r>
          </a:p>
          <a:p>
            <a:pPr marL="0" indent="0">
              <a:buFontTx/>
              <a:buNone/>
              <a:defRPr/>
            </a:pPr>
            <a:endParaRPr lang="en-US" sz="3200" kern="0" dirty="0"/>
          </a:p>
          <a:p>
            <a:pPr marL="0" indent="0">
              <a:buFontTx/>
              <a:buNone/>
              <a:defRPr/>
            </a:pPr>
            <a:r>
              <a:rPr lang="en-US" sz="3200" kern="0" dirty="0"/>
              <a:t>To engage students in CNI, I helped planned forum on UC Santa Barbara’s Sustainability Plan, and a carbon offsets workshop.</a:t>
            </a:r>
          </a:p>
          <a:p>
            <a:pPr marL="0" indent="0">
              <a:buFontTx/>
              <a:buNone/>
              <a:defRPr/>
            </a:pPr>
            <a:endParaRPr lang="en-US" sz="3200" kern="0" dirty="0"/>
          </a:p>
          <a:p>
            <a:pPr marL="0" indent="0">
              <a:buFontTx/>
              <a:buNone/>
              <a:defRPr/>
            </a:pPr>
            <a:r>
              <a:rPr lang="en-US" sz="3200" kern="0" dirty="0"/>
              <a:t>To help build engagement in the Cool Campus Challenge specifically,  I hosted a informational sessions about the challenge in an effort to increase interest before the campaign begun</a:t>
            </a:r>
            <a:r>
              <a:rPr lang="en-US" sz="3200" strike="sngStrike" kern="0" dirty="0"/>
              <a:t>.</a:t>
            </a:r>
            <a:r>
              <a:rPr lang="en-US" sz="3200" kern="0" dirty="0"/>
              <a:t> (Sample half sheet flyer seen in Figure 1 - created using Canva). These informational sessions were held in winter quarter. From these information sessions, eight students expressed interest in helping advertise the Cool Campus Challenge throughout the month of April. At the end of winter quarter, we met to discuss strategies for increasing student participation in the Cool Campus Challenge and continued meeting throughout the challenge to brainstorm further. In addition to using advertising strategies previously stated, we increased participation by: </a:t>
            </a:r>
          </a:p>
          <a:p>
            <a:pPr>
              <a:defRPr/>
            </a:pPr>
            <a:r>
              <a:rPr lang="en-US" sz="3200" kern="0" dirty="0"/>
              <a:t>Tabling at the each of the four dining commons once a week during the lunch period (Monday-Thursday)</a:t>
            </a:r>
          </a:p>
          <a:p>
            <a:pPr>
              <a:defRPr/>
            </a:pPr>
            <a:r>
              <a:rPr lang="en-US" sz="3200" kern="0" dirty="0"/>
              <a:t>Tabling at the Isla Vista Food Co-Op the first Friday of the challenge</a:t>
            </a:r>
          </a:p>
          <a:p>
            <a:pPr>
              <a:defRPr/>
            </a:pPr>
            <a:r>
              <a:rPr lang="en-US" sz="3200" kern="0" dirty="0"/>
              <a:t>Hosting a Carbon Neutrality Initiative Panel with four UC Santa Barbara Faculty and Staff members that was focused on research and instruction in carbon neutrality and had time for student questions (Flyer seen in Figure 2) </a:t>
            </a:r>
          </a:p>
          <a:p>
            <a:pPr>
              <a:defRPr/>
            </a:pPr>
            <a:r>
              <a:rPr lang="en-US" sz="3200" kern="0" dirty="0"/>
              <a:t>Film screening of “Dive!” co-hosted with UC Santa Barbara’s </a:t>
            </a:r>
            <a:r>
              <a:rPr lang="en-US" sz="3200" kern="0" dirty="0" err="1"/>
              <a:t>FoodCycling</a:t>
            </a:r>
            <a:r>
              <a:rPr lang="en-US" sz="3200" kern="0" dirty="0"/>
              <a:t>, a food recovery group on campus</a:t>
            </a:r>
          </a:p>
          <a:p>
            <a:pPr lvl="1">
              <a:defRPr/>
            </a:pPr>
            <a:r>
              <a:rPr lang="en-US" sz="3200" kern="0" dirty="0"/>
              <a:t>The film was about the phenomenon of food waste in the United States, with themes including greenhouse gas emissions from food waste in landfill</a:t>
            </a:r>
          </a:p>
          <a:p>
            <a:pPr>
              <a:defRPr/>
            </a:pPr>
            <a:r>
              <a:rPr lang="en-US" sz="3200" kern="0" dirty="0"/>
              <a:t>LED Light Giveaway on Earth Day with UC Santa Barbara Associated Students Environmental Affairs Board for all students who signed up for the challenge and took the action “Participate in the Million LED Challenge”</a:t>
            </a:r>
          </a:p>
        </p:txBody>
      </p:sp>
      <p:sp>
        <p:nvSpPr>
          <p:cNvPr id="26" name="Project Goals Body"/>
          <p:cNvSpPr txBox="1">
            <a:spLocks/>
          </p:cNvSpPr>
          <p:nvPr/>
        </p:nvSpPr>
        <p:spPr bwMode="auto">
          <a:xfrm>
            <a:off x="1054894" y="30664351"/>
            <a:ext cx="9559528" cy="285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t" anchorCtr="0" compatLnSpc="1">
            <a:prstTxWarp prst="textNoShape">
              <a:avLst/>
            </a:prstTxWarp>
          </a:bodyPr>
          <a:lstStyle>
            <a:lvl1pPr marL="1176338" indent="-1176338" algn="l" defTabSz="3135313"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2547938" indent="-981075" algn="l" defTabSz="3135313" rtl="0" eaLnBrk="0" fontAlgn="base" hangingPunct="0">
              <a:spcBef>
                <a:spcPct val="20000"/>
              </a:spcBef>
              <a:spcAft>
                <a:spcPct val="0"/>
              </a:spcAft>
              <a:buChar char="–"/>
              <a:defRPr sz="2000">
                <a:solidFill>
                  <a:schemeClr val="tx1"/>
                </a:solidFill>
                <a:latin typeface="+mn-lt"/>
                <a:ea typeface="MS PGothic" pitchFamily="34" charset="-128"/>
              </a:defRPr>
            </a:lvl2pPr>
            <a:lvl3pPr marL="3919538" indent="-784225" algn="l" defTabSz="3135313" rtl="0" eaLnBrk="0" fontAlgn="base" hangingPunct="0">
              <a:spcBef>
                <a:spcPct val="20000"/>
              </a:spcBef>
              <a:spcAft>
                <a:spcPct val="0"/>
              </a:spcAft>
              <a:buChar char="•"/>
              <a:defRPr sz="1800">
                <a:solidFill>
                  <a:schemeClr val="tx1"/>
                </a:solidFill>
                <a:latin typeface="+mn-lt"/>
                <a:ea typeface="MS PGothic" pitchFamily="34" charset="-128"/>
              </a:defRPr>
            </a:lvl3pPr>
            <a:lvl4pPr marL="5486400" indent="-784225" algn="l" defTabSz="3135313" rtl="0" eaLnBrk="0" fontAlgn="base" hangingPunct="0">
              <a:spcBef>
                <a:spcPct val="20000"/>
              </a:spcBef>
              <a:spcAft>
                <a:spcPct val="0"/>
              </a:spcAft>
              <a:buChar char="–"/>
              <a:defRPr sz="1600">
                <a:solidFill>
                  <a:schemeClr val="tx1"/>
                </a:solidFill>
                <a:latin typeface="+mn-lt"/>
                <a:ea typeface="MS PGothic" pitchFamily="34" charset="-128"/>
              </a:defRPr>
            </a:lvl4pPr>
            <a:lvl5pPr marL="7053263" indent="-782638" algn="l" defTabSz="3135313" rtl="0" eaLnBrk="0" fontAlgn="base" hangingPunct="0">
              <a:spcBef>
                <a:spcPct val="20000"/>
              </a:spcBef>
              <a:spcAft>
                <a:spcPct val="0"/>
              </a:spcAft>
              <a:buChar char="»"/>
              <a:defRPr sz="1600">
                <a:solidFill>
                  <a:schemeClr val="tx1"/>
                </a:solidFill>
                <a:latin typeface="+mn-lt"/>
                <a:ea typeface="MS PGothic" pitchFamily="34" charset="-128"/>
              </a:defRPr>
            </a:lvl5pPr>
            <a:lvl6pPr marL="7510463" indent="-782638" algn="l" defTabSz="3135313" rtl="0" fontAlgn="base">
              <a:spcBef>
                <a:spcPct val="20000"/>
              </a:spcBef>
              <a:spcAft>
                <a:spcPct val="0"/>
              </a:spcAft>
              <a:buChar char="»"/>
              <a:defRPr sz="1600">
                <a:solidFill>
                  <a:schemeClr val="tx1"/>
                </a:solidFill>
                <a:latin typeface="+mn-lt"/>
                <a:ea typeface="+mn-ea"/>
              </a:defRPr>
            </a:lvl6pPr>
            <a:lvl7pPr marL="7967663" indent="-782638" algn="l" defTabSz="3135313" rtl="0" fontAlgn="base">
              <a:spcBef>
                <a:spcPct val="20000"/>
              </a:spcBef>
              <a:spcAft>
                <a:spcPct val="0"/>
              </a:spcAft>
              <a:buChar char="»"/>
              <a:defRPr sz="1600">
                <a:solidFill>
                  <a:schemeClr val="tx1"/>
                </a:solidFill>
                <a:latin typeface="+mn-lt"/>
                <a:ea typeface="+mn-ea"/>
              </a:defRPr>
            </a:lvl7pPr>
            <a:lvl8pPr marL="8424863" indent="-782638" algn="l" defTabSz="3135313" rtl="0" fontAlgn="base">
              <a:spcBef>
                <a:spcPct val="20000"/>
              </a:spcBef>
              <a:spcAft>
                <a:spcPct val="0"/>
              </a:spcAft>
              <a:buChar char="»"/>
              <a:defRPr sz="1600">
                <a:solidFill>
                  <a:schemeClr val="tx1"/>
                </a:solidFill>
                <a:latin typeface="+mn-lt"/>
                <a:ea typeface="+mn-ea"/>
              </a:defRPr>
            </a:lvl8pPr>
            <a:lvl9pPr marL="8882063" indent="-782638" algn="l" defTabSz="3135313" rtl="0" fontAlgn="base">
              <a:spcBef>
                <a:spcPct val="20000"/>
              </a:spcBef>
              <a:spcAft>
                <a:spcPct val="0"/>
              </a:spcAft>
              <a:buChar char="»"/>
              <a:defRPr sz="1600">
                <a:solidFill>
                  <a:schemeClr val="tx1"/>
                </a:solidFill>
                <a:latin typeface="+mn-lt"/>
                <a:ea typeface="+mn-ea"/>
              </a:defRPr>
            </a:lvl9pPr>
          </a:lstStyle>
          <a:p>
            <a:pPr marL="0" indent="0">
              <a:spcBef>
                <a:spcPct val="0"/>
              </a:spcBef>
              <a:buNone/>
            </a:pPr>
            <a:r>
              <a:rPr lang="en-US" altLang="en-US" sz="3200" dirty="0"/>
              <a:t>As the CNI Engagement fellow, my main goals were to increase student awareness of and involvement in CNI and increase student involvement in the Cool Campus Challenge as compared to the first Cool Campus Challenge in 2015.  </a:t>
            </a:r>
          </a:p>
          <a:p>
            <a:pPr marL="0" indent="0">
              <a:buFontTx/>
              <a:buNone/>
              <a:defRPr/>
            </a:pPr>
            <a:endParaRPr lang="en-US" sz="2800" kern="0" dirty="0"/>
          </a:p>
          <a:p>
            <a:pPr marL="0" indent="0">
              <a:buFontTx/>
              <a:buNone/>
              <a:defRPr/>
            </a:pPr>
            <a:endParaRPr lang="en-US" sz="2800" kern="0" dirty="0"/>
          </a:p>
        </p:txBody>
      </p:sp>
      <p:sp>
        <p:nvSpPr>
          <p:cNvPr id="27" name="Project Goals Title"/>
          <p:cNvSpPr txBox="1">
            <a:spLocks/>
          </p:cNvSpPr>
          <p:nvPr/>
        </p:nvSpPr>
        <p:spPr bwMode="auto">
          <a:xfrm>
            <a:off x="1010929" y="29267956"/>
            <a:ext cx="9201150" cy="139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b" anchorCtr="0" compatLnSpc="1">
            <a:prstTxWarp prst="textNoShape">
              <a:avLst/>
            </a:prstTxWarp>
          </a:bodyPr>
          <a:lstStyle>
            <a:lvl1pPr marL="0" indent="0" algn="l" defTabSz="3135313" rtl="0" eaLnBrk="0" fontAlgn="base" hangingPunct="0">
              <a:spcBef>
                <a:spcPct val="20000"/>
              </a:spcBef>
              <a:spcAft>
                <a:spcPct val="0"/>
              </a:spcAft>
              <a:buNone/>
              <a:defRPr sz="2400" b="1">
                <a:solidFill>
                  <a:schemeClr val="tx1"/>
                </a:solidFill>
                <a:latin typeface="+mn-lt"/>
                <a:ea typeface="MS PGothic" pitchFamily="34" charset="-128"/>
                <a:cs typeface="+mn-cs"/>
              </a:defRPr>
            </a:lvl1pPr>
            <a:lvl2pPr marL="457200" indent="0" algn="l" defTabSz="3135313" rtl="0" eaLnBrk="0" fontAlgn="base" hangingPunct="0">
              <a:spcBef>
                <a:spcPct val="20000"/>
              </a:spcBef>
              <a:spcAft>
                <a:spcPct val="0"/>
              </a:spcAft>
              <a:buNone/>
              <a:defRPr sz="2000" b="1">
                <a:solidFill>
                  <a:schemeClr val="tx1"/>
                </a:solidFill>
                <a:latin typeface="+mn-lt"/>
                <a:ea typeface="MS PGothic" pitchFamily="34" charset="-128"/>
              </a:defRPr>
            </a:lvl2pPr>
            <a:lvl3pPr marL="914400" indent="0" algn="l" defTabSz="3135313" rtl="0" eaLnBrk="0" fontAlgn="base" hangingPunct="0">
              <a:spcBef>
                <a:spcPct val="20000"/>
              </a:spcBef>
              <a:spcAft>
                <a:spcPct val="0"/>
              </a:spcAft>
              <a:buNone/>
              <a:defRPr sz="1800" b="1">
                <a:solidFill>
                  <a:schemeClr val="tx1"/>
                </a:solidFill>
                <a:latin typeface="+mn-lt"/>
                <a:ea typeface="MS PGothic" pitchFamily="34" charset="-128"/>
              </a:defRPr>
            </a:lvl3pPr>
            <a:lvl4pPr marL="13716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4pPr>
            <a:lvl5pPr marL="18288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5pPr>
            <a:lvl6pPr marL="2286000" indent="0" algn="l" defTabSz="3135313" rtl="0" fontAlgn="base">
              <a:spcBef>
                <a:spcPct val="20000"/>
              </a:spcBef>
              <a:spcAft>
                <a:spcPct val="0"/>
              </a:spcAft>
              <a:buNone/>
              <a:defRPr sz="1600" b="1">
                <a:solidFill>
                  <a:schemeClr val="tx1"/>
                </a:solidFill>
                <a:latin typeface="+mn-lt"/>
                <a:ea typeface="+mn-ea"/>
              </a:defRPr>
            </a:lvl6pPr>
            <a:lvl7pPr marL="2743200" indent="0" algn="l" defTabSz="3135313" rtl="0" fontAlgn="base">
              <a:spcBef>
                <a:spcPct val="20000"/>
              </a:spcBef>
              <a:spcAft>
                <a:spcPct val="0"/>
              </a:spcAft>
              <a:buNone/>
              <a:defRPr sz="1600" b="1">
                <a:solidFill>
                  <a:schemeClr val="tx1"/>
                </a:solidFill>
                <a:latin typeface="+mn-lt"/>
                <a:ea typeface="+mn-ea"/>
              </a:defRPr>
            </a:lvl7pPr>
            <a:lvl8pPr marL="3200400" indent="0" algn="l" defTabSz="3135313" rtl="0" fontAlgn="base">
              <a:spcBef>
                <a:spcPct val="20000"/>
              </a:spcBef>
              <a:spcAft>
                <a:spcPct val="0"/>
              </a:spcAft>
              <a:buNone/>
              <a:defRPr sz="1600" b="1">
                <a:solidFill>
                  <a:schemeClr val="tx1"/>
                </a:solidFill>
                <a:latin typeface="+mn-lt"/>
                <a:ea typeface="+mn-ea"/>
              </a:defRPr>
            </a:lvl8pPr>
            <a:lvl9pPr marL="3657600" indent="0" algn="l" defTabSz="3135313" rtl="0" fontAlgn="base">
              <a:spcBef>
                <a:spcPct val="20000"/>
              </a:spcBef>
              <a:spcAft>
                <a:spcPct val="0"/>
              </a:spcAft>
              <a:buNone/>
              <a:defRPr sz="1600" b="1">
                <a:solidFill>
                  <a:schemeClr val="tx1"/>
                </a:solidFill>
                <a:latin typeface="+mn-lt"/>
                <a:ea typeface="+mn-ea"/>
              </a:defRPr>
            </a:lvl9pPr>
          </a:lstStyle>
          <a:p>
            <a:r>
              <a:rPr lang="en-US" altLang="en-US" sz="4400" kern="0" dirty="0">
                <a:solidFill>
                  <a:schemeClr val="accent2"/>
                </a:solidFill>
                <a:latin typeface="Arial" pitchFamily="34" charset="0"/>
              </a:rPr>
              <a:t>Project Goals</a:t>
            </a:r>
          </a:p>
        </p:txBody>
      </p:sp>
      <p:sp>
        <p:nvSpPr>
          <p:cNvPr id="8" name="Introduction Body"/>
          <p:cNvSpPr>
            <a:spLocks noGrp="1"/>
          </p:cNvSpPr>
          <p:nvPr>
            <p:ph sz="half" idx="2"/>
          </p:nvPr>
        </p:nvSpPr>
        <p:spPr>
          <a:xfrm>
            <a:off x="1535905" y="8320256"/>
            <a:ext cx="9559528" cy="3042145"/>
          </a:xfrm>
        </p:spPr>
        <p:txBody>
          <a:bodyPr/>
          <a:lstStyle/>
          <a:p>
            <a:pPr marL="0" indent="0">
              <a:buNone/>
            </a:pPr>
            <a:r>
              <a:rPr lang="en-US" sz="3200" dirty="0"/>
              <a:t>Throughout my fellowship, I organized events, wrote for the UC Santa Barbara Climate Scoop, tabled on behalf of the Carbon Neutrality Initiative at campus</a:t>
            </a:r>
            <a:r>
              <a:rPr lang="en-US" sz="3200" dirty="0">
                <a:solidFill>
                  <a:srgbClr val="FF0000"/>
                </a:solidFill>
              </a:rPr>
              <a:t> </a:t>
            </a:r>
            <a:r>
              <a:rPr lang="en-US" sz="3200" dirty="0"/>
              <a:t>events, and campaigned for the Cool Campus Challenge during the month of April. </a:t>
            </a:r>
          </a:p>
        </p:txBody>
      </p:sp>
      <p:sp>
        <p:nvSpPr>
          <p:cNvPr id="7" name="Introduction Title"/>
          <p:cNvSpPr>
            <a:spLocks noGrp="1"/>
          </p:cNvSpPr>
          <p:nvPr>
            <p:ph type="body" idx="1"/>
          </p:nvPr>
        </p:nvSpPr>
        <p:spPr>
          <a:xfrm>
            <a:off x="1535905" y="7085763"/>
            <a:ext cx="9201150" cy="1396395"/>
          </a:xfrm>
        </p:spPr>
        <p:txBody>
          <a:bodyPr/>
          <a:lstStyle/>
          <a:p>
            <a:r>
              <a:rPr lang="en-US" altLang="en-US" sz="4400" dirty="0">
                <a:solidFill>
                  <a:schemeClr val="accent2"/>
                </a:solidFill>
                <a:latin typeface="Arial" pitchFamily="34" charset="0"/>
              </a:rPr>
              <a:t>Introduction</a:t>
            </a:r>
          </a:p>
        </p:txBody>
      </p:sp>
      <p:sp>
        <p:nvSpPr>
          <p:cNvPr id="6" name="Main Title"/>
          <p:cNvSpPr>
            <a:spLocks noGrp="1"/>
          </p:cNvSpPr>
          <p:nvPr>
            <p:ph type="title"/>
          </p:nvPr>
        </p:nvSpPr>
        <p:spPr>
          <a:xfrm>
            <a:off x="0" y="1016000"/>
            <a:ext cx="32942213" cy="4775200"/>
          </a:xfrm>
          <a:solidFill>
            <a:schemeClr val="accent2"/>
          </a:solidFill>
        </p:spPr>
        <p:txBody>
          <a:bodyPr/>
          <a:lstStyle/>
          <a:p>
            <a:pPr>
              <a:defRPr/>
            </a:pPr>
            <a:r>
              <a:rPr lang="en-US" sz="9000" b="1" dirty="0">
                <a:solidFill>
                  <a:srgbClr val="FFFF00"/>
                </a:solidFill>
                <a:latin typeface="Arial" charset="0"/>
                <a:ea typeface="ＭＳ Ｐゴシック" charset="0"/>
              </a:rPr>
              <a:t>Increasing Student Engagement in UC Santa Barbara Carbon Neutrality Initiative (CNI)</a:t>
            </a:r>
            <a:br>
              <a:rPr lang="en-US" sz="24200" b="1" dirty="0">
                <a:solidFill>
                  <a:srgbClr val="FFFF00"/>
                </a:solidFill>
                <a:latin typeface="Arial" charset="0"/>
                <a:ea typeface="ＭＳ Ｐゴシック" charset="0"/>
              </a:rPr>
            </a:br>
            <a:r>
              <a:rPr lang="en-US" sz="6000" b="1" dirty="0">
                <a:solidFill>
                  <a:srgbClr val="FFFF00"/>
                </a:solidFill>
                <a:latin typeface="Arial" charset="0"/>
                <a:ea typeface="ＭＳ Ｐゴシック" charset="0"/>
              </a:rPr>
              <a:t>Samantha Ellman, University of California Carbon Neutrality Initiative Fellowship</a:t>
            </a:r>
            <a:endParaRPr lang="en-US" dirty="0">
              <a:solidFill>
                <a:srgbClr val="FFFF00"/>
              </a:solidFill>
            </a:endParaRPr>
          </a:p>
        </p:txBody>
      </p:sp>
      <p:pic>
        <p:nvPicPr>
          <p:cNvPr id="5" name="Picture 4" descr="A screenshot of a cell phone&#10;&#10;Description automatically generated">
            <a:extLst>
              <a:ext uri="{FF2B5EF4-FFF2-40B4-BE49-F238E27FC236}">
                <a16:creationId xmlns:a16="http://schemas.microsoft.com/office/drawing/2014/main" id="{2D12F3E9-B95B-9241-B54A-C8128976D521}"/>
              </a:ext>
            </a:extLst>
          </p:cNvPr>
          <p:cNvPicPr>
            <a:picLocks noChangeAspect="1"/>
          </p:cNvPicPr>
          <p:nvPr/>
        </p:nvPicPr>
        <p:blipFill>
          <a:blip r:embed="rId4"/>
          <a:stretch>
            <a:fillRect/>
          </a:stretch>
        </p:blipFill>
        <p:spPr>
          <a:xfrm>
            <a:off x="1571008" y="11472914"/>
            <a:ext cx="8641071" cy="4900313"/>
          </a:xfrm>
          <a:prstGeom prst="rect">
            <a:avLst/>
          </a:prstGeom>
        </p:spPr>
      </p:pic>
      <p:pic>
        <p:nvPicPr>
          <p:cNvPr id="10" name="Picture 9" descr="A screenshot of a social media post&#10;&#10;Description automatically generated">
            <a:extLst>
              <a:ext uri="{FF2B5EF4-FFF2-40B4-BE49-F238E27FC236}">
                <a16:creationId xmlns:a16="http://schemas.microsoft.com/office/drawing/2014/main" id="{347B51E5-9AA7-944E-B03C-30FD280F6E14}"/>
              </a:ext>
            </a:extLst>
          </p:cNvPr>
          <p:cNvPicPr>
            <a:picLocks noChangeAspect="1"/>
          </p:cNvPicPr>
          <p:nvPr/>
        </p:nvPicPr>
        <p:blipFill>
          <a:blip r:embed="rId5"/>
          <a:stretch>
            <a:fillRect/>
          </a:stretch>
        </p:blipFill>
        <p:spPr>
          <a:xfrm>
            <a:off x="1514122" y="17343913"/>
            <a:ext cx="8641071" cy="11225846"/>
          </a:xfrm>
          <a:prstGeom prst="rect">
            <a:avLst/>
          </a:prstGeom>
        </p:spPr>
      </p:pic>
      <p:pic>
        <p:nvPicPr>
          <p:cNvPr id="11" name="Picture 10">
            <a:extLst>
              <a:ext uri="{FF2B5EF4-FFF2-40B4-BE49-F238E27FC236}">
                <a16:creationId xmlns:a16="http://schemas.microsoft.com/office/drawing/2014/main" id="{1844D371-7428-7240-90FE-272D193AC9B9}"/>
              </a:ext>
            </a:extLst>
          </p:cNvPr>
          <p:cNvPicPr>
            <a:picLocks noChangeAspect="1"/>
          </p:cNvPicPr>
          <p:nvPr/>
        </p:nvPicPr>
        <p:blipFill>
          <a:blip r:embed="rId6"/>
          <a:stretch>
            <a:fillRect/>
          </a:stretch>
        </p:blipFill>
        <p:spPr>
          <a:xfrm>
            <a:off x="1334933" y="33938915"/>
            <a:ext cx="8641071" cy="3772030"/>
          </a:xfrm>
          <a:prstGeom prst="rect">
            <a:avLst/>
          </a:prstGeom>
        </p:spPr>
      </p:pic>
      <p:sp>
        <p:nvSpPr>
          <p:cNvPr id="12" name="TextBox 11">
            <a:extLst>
              <a:ext uri="{FF2B5EF4-FFF2-40B4-BE49-F238E27FC236}">
                <a16:creationId xmlns:a16="http://schemas.microsoft.com/office/drawing/2014/main" id="{DA2E4BE7-720D-6F46-9618-B83F1CD33B22}"/>
              </a:ext>
            </a:extLst>
          </p:cNvPr>
          <p:cNvSpPr txBox="1"/>
          <p:nvPr/>
        </p:nvSpPr>
        <p:spPr>
          <a:xfrm>
            <a:off x="5115871" y="16517843"/>
            <a:ext cx="1481138" cy="461665"/>
          </a:xfrm>
          <a:prstGeom prst="rect">
            <a:avLst/>
          </a:prstGeom>
          <a:noFill/>
        </p:spPr>
        <p:txBody>
          <a:bodyPr wrap="square" rtlCol="0">
            <a:spAutoFit/>
          </a:bodyPr>
          <a:lstStyle/>
          <a:p>
            <a:r>
              <a:rPr lang="en-US" dirty="0">
                <a:solidFill>
                  <a:schemeClr val="tx1"/>
                </a:solidFill>
              </a:rPr>
              <a:t>Figure 1</a:t>
            </a:r>
          </a:p>
        </p:txBody>
      </p:sp>
      <p:sp>
        <p:nvSpPr>
          <p:cNvPr id="40" name="TextBox 39">
            <a:extLst>
              <a:ext uri="{FF2B5EF4-FFF2-40B4-BE49-F238E27FC236}">
                <a16:creationId xmlns:a16="http://schemas.microsoft.com/office/drawing/2014/main" id="{C96D02C8-E8CB-A14C-AE29-F7B975E63A80}"/>
              </a:ext>
            </a:extLst>
          </p:cNvPr>
          <p:cNvSpPr txBox="1"/>
          <p:nvPr/>
        </p:nvSpPr>
        <p:spPr>
          <a:xfrm>
            <a:off x="5094089" y="28655724"/>
            <a:ext cx="1481138" cy="461665"/>
          </a:xfrm>
          <a:prstGeom prst="rect">
            <a:avLst/>
          </a:prstGeom>
          <a:noFill/>
        </p:spPr>
        <p:txBody>
          <a:bodyPr wrap="square" rtlCol="0">
            <a:spAutoFit/>
          </a:bodyPr>
          <a:lstStyle/>
          <a:p>
            <a:r>
              <a:rPr lang="en-US" dirty="0">
                <a:solidFill>
                  <a:schemeClr val="tx1"/>
                </a:solidFill>
              </a:rPr>
              <a:t>Figure 2</a:t>
            </a:r>
          </a:p>
        </p:txBody>
      </p:sp>
      <p:sp>
        <p:nvSpPr>
          <p:cNvPr id="41" name="TextBox 40">
            <a:extLst>
              <a:ext uri="{FF2B5EF4-FFF2-40B4-BE49-F238E27FC236}">
                <a16:creationId xmlns:a16="http://schemas.microsoft.com/office/drawing/2014/main" id="{BF2E2482-4B60-0642-BC0D-79CD438C53F5}"/>
              </a:ext>
            </a:extLst>
          </p:cNvPr>
          <p:cNvSpPr txBox="1"/>
          <p:nvPr/>
        </p:nvSpPr>
        <p:spPr>
          <a:xfrm>
            <a:off x="4914900" y="37967277"/>
            <a:ext cx="1481138" cy="461665"/>
          </a:xfrm>
          <a:prstGeom prst="rect">
            <a:avLst/>
          </a:prstGeom>
          <a:noFill/>
        </p:spPr>
        <p:txBody>
          <a:bodyPr wrap="square" rtlCol="0">
            <a:spAutoFit/>
          </a:bodyPr>
          <a:lstStyle/>
          <a:p>
            <a:r>
              <a:rPr lang="en-US" dirty="0">
                <a:solidFill>
                  <a:schemeClr val="tx1"/>
                </a:solidFill>
              </a:rPr>
              <a:t>Figure 3</a:t>
            </a:r>
          </a:p>
        </p:txBody>
      </p:sp>
      <p:graphicFrame>
        <p:nvGraphicFramePr>
          <p:cNvPr id="13" name="Chart 12">
            <a:extLst>
              <a:ext uri="{FF2B5EF4-FFF2-40B4-BE49-F238E27FC236}">
                <a16:creationId xmlns:a16="http://schemas.microsoft.com/office/drawing/2014/main" id="{86C694E5-C9C4-844F-8EAF-CAC681922637}"/>
              </a:ext>
            </a:extLst>
          </p:cNvPr>
          <p:cNvGraphicFramePr/>
          <p:nvPr>
            <p:extLst>
              <p:ext uri="{D42A27DB-BD31-4B8C-83A1-F6EECF244321}">
                <p14:modId xmlns:p14="http://schemas.microsoft.com/office/powerpoint/2010/main" val="2640921537"/>
              </p:ext>
            </p:extLst>
          </p:nvPr>
        </p:nvGraphicFramePr>
        <p:xfrm>
          <a:off x="21720296" y="10853439"/>
          <a:ext cx="10489383" cy="6632800"/>
        </p:xfrm>
        <a:graphic>
          <a:graphicData uri="http://schemas.openxmlformats.org/drawingml/2006/chart">
            <c:chart xmlns:c="http://schemas.openxmlformats.org/drawingml/2006/chart" xmlns:r="http://schemas.openxmlformats.org/officeDocument/2006/relationships" r:id="rId7"/>
          </a:graphicData>
        </a:graphic>
      </p:graphicFrame>
      <p:sp>
        <p:nvSpPr>
          <p:cNvPr id="42" name="Results Body">
            <a:extLst>
              <a:ext uri="{FF2B5EF4-FFF2-40B4-BE49-F238E27FC236}">
                <a16:creationId xmlns:a16="http://schemas.microsoft.com/office/drawing/2014/main" id="{D82C3CB9-19FC-814A-8D69-04D698B16944}"/>
              </a:ext>
            </a:extLst>
          </p:cNvPr>
          <p:cNvSpPr txBox="1">
            <a:spLocks/>
          </p:cNvSpPr>
          <p:nvPr/>
        </p:nvSpPr>
        <p:spPr bwMode="auto">
          <a:xfrm>
            <a:off x="22659295" y="18041912"/>
            <a:ext cx="9559528" cy="61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t" anchorCtr="0" compatLnSpc="1">
            <a:prstTxWarp prst="textNoShape">
              <a:avLst/>
            </a:prstTxWarp>
          </a:bodyPr>
          <a:lstStyle>
            <a:lvl1pPr marL="1176338" indent="-1176338" algn="l" defTabSz="3135313"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2547938" indent="-981075" algn="l" defTabSz="3135313" rtl="0" eaLnBrk="0" fontAlgn="base" hangingPunct="0">
              <a:spcBef>
                <a:spcPct val="20000"/>
              </a:spcBef>
              <a:spcAft>
                <a:spcPct val="0"/>
              </a:spcAft>
              <a:buChar char="–"/>
              <a:defRPr sz="2000">
                <a:solidFill>
                  <a:schemeClr val="tx1"/>
                </a:solidFill>
                <a:latin typeface="+mn-lt"/>
                <a:ea typeface="MS PGothic" pitchFamily="34" charset="-128"/>
              </a:defRPr>
            </a:lvl2pPr>
            <a:lvl3pPr marL="3919538" indent="-784225" algn="l" defTabSz="3135313" rtl="0" eaLnBrk="0" fontAlgn="base" hangingPunct="0">
              <a:spcBef>
                <a:spcPct val="20000"/>
              </a:spcBef>
              <a:spcAft>
                <a:spcPct val="0"/>
              </a:spcAft>
              <a:buChar char="•"/>
              <a:defRPr sz="1800">
                <a:solidFill>
                  <a:schemeClr val="tx1"/>
                </a:solidFill>
                <a:latin typeface="+mn-lt"/>
                <a:ea typeface="MS PGothic" pitchFamily="34" charset="-128"/>
              </a:defRPr>
            </a:lvl3pPr>
            <a:lvl4pPr marL="5486400" indent="-784225" algn="l" defTabSz="3135313" rtl="0" eaLnBrk="0" fontAlgn="base" hangingPunct="0">
              <a:spcBef>
                <a:spcPct val="20000"/>
              </a:spcBef>
              <a:spcAft>
                <a:spcPct val="0"/>
              </a:spcAft>
              <a:buChar char="–"/>
              <a:defRPr sz="1600">
                <a:solidFill>
                  <a:schemeClr val="tx1"/>
                </a:solidFill>
                <a:latin typeface="+mn-lt"/>
                <a:ea typeface="MS PGothic" pitchFamily="34" charset="-128"/>
              </a:defRPr>
            </a:lvl4pPr>
            <a:lvl5pPr marL="7053263" indent="-782638" algn="l" defTabSz="3135313" rtl="0" eaLnBrk="0" fontAlgn="base" hangingPunct="0">
              <a:spcBef>
                <a:spcPct val="20000"/>
              </a:spcBef>
              <a:spcAft>
                <a:spcPct val="0"/>
              </a:spcAft>
              <a:buChar char="»"/>
              <a:defRPr sz="1600">
                <a:solidFill>
                  <a:schemeClr val="tx1"/>
                </a:solidFill>
                <a:latin typeface="+mn-lt"/>
                <a:ea typeface="MS PGothic" pitchFamily="34" charset="-128"/>
              </a:defRPr>
            </a:lvl5pPr>
            <a:lvl6pPr marL="7510463" indent="-782638" algn="l" defTabSz="3135313" rtl="0" fontAlgn="base">
              <a:spcBef>
                <a:spcPct val="20000"/>
              </a:spcBef>
              <a:spcAft>
                <a:spcPct val="0"/>
              </a:spcAft>
              <a:buChar char="»"/>
              <a:defRPr sz="1600">
                <a:solidFill>
                  <a:schemeClr val="tx1"/>
                </a:solidFill>
                <a:latin typeface="+mn-lt"/>
                <a:ea typeface="+mn-ea"/>
              </a:defRPr>
            </a:lvl6pPr>
            <a:lvl7pPr marL="7967663" indent="-782638" algn="l" defTabSz="3135313" rtl="0" fontAlgn="base">
              <a:spcBef>
                <a:spcPct val="20000"/>
              </a:spcBef>
              <a:spcAft>
                <a:spcPct val="0"/>
              </a:spcAft>
              <a:buChar char="»"/>
              <a:defRPr sz="1600">
                <a:solidFill>
                  <a:schemeClr val="tx1"/>
                </a:solidFill>
                <a:latin typeface="+mn-lt"/>
                <a:ea typeface="+mn-ea"/>
              </a:defRPr>
            </a:lvl7pPr>
            <a:lvl8pPr marL="8424863" indent="-782638" algn="l" defTabSz="3135313" rtl="0" fontAlgn="base">
              <a:spcBef>
                <a:spcPct val="20000"/>
              </a:spcBef>
              <a:spcAft>
                <a:spcPct val="0"/>
              </a:spcAft>
              <a:buChar char="»"/>
              <a:defRPr sz="1600">
                <a:solidFill>
                  <a:schemeClr val="tx1"/>
                </a:solidFill>
                <a:latin typeface="+mn-lt"/>
                <a:ea typeface="+mn-ea"/>
              </a:defRPr>
            </a:lvl8pPr>
            <a:lvl9pPr marL="8882063" indent="-782638" algn="l" defTabSz="3135313" rtl="0" fontAlgn="base">
              <a:spcBef>
                <a:spcPct val="20000"/>
              </a:spcBef>
              <a:spcAft>
                <a:spcPct val="0"/>
              </a:spcAft>
              <a:buChar char="»"/>
              <a:defRPr sz="1600">
                <a:solidFill>
                  <a:schemeClr val="tx1"/>
                </a:solidFill>
                <a:latin typeface="+mn-lt"/>
                <a:ea typeface="+mn-ea"/>
              </a:defRPr>
            </a:lvl9pPr>
          </a:lstStyle>
          <a:p>
            <a:pPr marL="0" indent="0">
              <a:buFontTx/>
              <a:buNone/>
              <a:defRPr/>
            </a:pPr>
            <a:r>
              <a:rPr lang="en-US" sz="3200" kern="0" dirty="0"/>
              <a:t>In the first Cool Campus Challenge that took place in 2015, UC Santa Barbara had a total of 1,423 participants. Increasing our number of participants by almost 100 individuals was a huge success because the competition went from being held over a 10-week period in 2015 to only a 4-week period in 2019. </a:t>
            </a:r>
          </a:p>
          <a:p>
            <a:pPr marL="0" indent="0">
              <a:buFontTx/>
              <a:buNone/>
              <a:defRPr/>
            </a:pPr>
            <a:endParaRPr lang="en-US" sz="3200" kern="0" dirty="0"/>
          </a:p>
          <a:p>
            <a:pPr marL="0" indent="0">
              <a:buFontTx/>
              <a:buNone/>
              <a:defRPr/>
            </a:pPr>
            <a:r>
              <a:rPr lang="en-US" sz="3200" kern="0" dirty="0"/>
              <a:t>This participation resulted in </a:t>
            </a:r>
            <a:r>
              <a:rPr lang="en-US" sz="3200" dirty="0"/>
              <a:t>1,230,618 pounds of carbon dioxide savings and a greater awareness of the UC system’s efforts to be carbon neutral, as well as how students can lower their personal carbon footprint.</a:t>
            </a:r>
            <a:endParaRPr lang="en-US" sz="3200" kern="0" dirty="0"/>
          </a:p>
        </p:txBody>
      </p:sp>
      <p:sp>
        <p:nvSpPr>
          <p:cNvPr id="24" name="Materials Title">
            <a:extLst>
              <a:ext uri="{FF2B5EF4-FFF2-40B4-BE49-F238E27FC236}">
                <a16:creationId xmlns:a16="http://schemas.microsoft.com/office/drawing/2014/main" id="{6A8CB641-2619-214D-9385-E4774333073A}"/>
              </a:ext>
            </a:extLst>
          </p:cNvPr>
          <p:cNvSpPr txBox="1">
            <a:spLocks/>
          </p:cNvSpPr>
          <p:nvPr/>
        </p:nvSpPr>
        <p:spPr bwMode="auto">
          <a:xfrm>
            <a:off x="11393691" y="7085763"/>
            <a:ext cx="9201150" cy="139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b" anchorCtr="0" compatLnSpc="1">
            <a:prstTxWarp prst="textNoShape">
              <a:avLst/>
            </a:prstTxWarp>
          </a:bodyPr>
          <a:lstStyle>
            <a:lvl1pPr marL="0" indent="0" algn="l" defTabSz="3135313" rtl="0" eaLnBrk="0" fontAlgn="base" hangingPunct="0">
              <a:spcBef>
                <a:spcPct val="20000"/>
              </a:spcBef>
              <a:spcAft>
                <a:spcPct val="0"/>
              </a:spcAft>
              <a:buNone/>
              <a:defRPr sz="2400" b="1">
                <a:solidFill>
                  <a:schemeClr val="tx1"/>
                </a:solidFill>
                <a:latin typeface="+mn-lt"/>
                <a:ea typeface="MS PGothic" pitchFamily="34" charset="-128"/>
                <a:cs typeface="+mn-cs"/>
              </a:defRPr>
            </a:lvl1pPr>
            <a:lvl2pPr marL="457200" indent="0" algn="l" defTabSz="3135313" rtl="0" eaLnBrk="0" fontAlgn="base" hangingPunct="0">
              <a:spcBef>
                <a:spcPct val="20000"/>
              </a:spcBef>
              <a:spcAft>
                <a:spcPct val="0"/>
              </a:spcAft>
              <a:buNone/>
              <a:defRPr sz="2000" b="1">
                <a:solidFill>
                  <a:schemeClr val="tx1"/>
                </a:solidFill>
                <a:latin typeface="+mn-lt"/>
                <a:ea typeface="MS PGothic" pitchFamily="34" charset="-128"/>
              </a:defRPr>
            </a:lvl2pPr>
            <a:lvl3pPr marL="914400" indent="0" algn="l" defTabSz="3135313" rtl="0" eaLnBrk="0" fontAlgn="base" hangingPunct="0">
              <a:spcBef>
                <a:spcPct val="20000"/>
              </a:spcBef>
              <a:spcAft>
                <a:spcPct val="0"/>
              </a:spcAft>
              <a:buNone/>
              <a:defRPr sz="1800" b="1">
                <a:solidFill>
                  <a:schemeClr val="tx1"/>
                </a:solidFill>
                <a:latin typeface="+mn-lt"/>
                <a:ea typeface="MS PGothic" pitchFamily="34" charset="-128"/>
              </a:defRPr>
            </a:lvl3pPr>
            <a:lvl4pPr marL="13716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4pPr>
            <a:lvl5pPr marL="18288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5pPr>
            <a:lvl6pPr marL="2286000" indent="0" algn="l" defTabSz="3135313" rtl="0" fontAlgn="base">
              <a:spcBef>
                <a:spcPct val="20000"/>
              </a:spcBef>
              <a:spcAft>
                <a:spcPct val="0"/>
              </a:spcAft>
              <a:buNone/>
              <a:defRPr sz="1600" b="1">
                <a:solidFill>
                  <a:schemeClr val="tx1"/>
                </a:solidFill>
                <a:latin typeface="+mn-lt"/>
                <a:ea typeface="+mn-ea"/>
              </a:defRPr>
            </a:lvl6pPr>
            <a:lvl7pPr marL="2743200" indent="0" algn="l" defTabSz="3135313" rtl="0" fontAlgn="base">
              <a:spcBef>
                <a:spcPct val="20000"/>
              </a:spcBef>
              <a:spcAft>
                <a:spcPct val="0"/>
              </a:spcAft>
              <a:buNone/>
              <a:defRPr sz="1600" b="1">
                <a:solidFill>
                  <a:schemeClr val="tx1"/>
                </a:solidFill>
                <a:latin typeface="+mn-lt"/>
                <a:ea typeface="+mn-ea"/>
              </a:defRPr>
            </a:lvl7pPr>
            <a:lvl8pPr marL="3200400" indent="0" algn="l" defTabSz="3135313" rtl="0" fontAlgn="base">
              <a:spcBef>
                <a:spcPct val="20000"/>
              </a:spcBef>
              <a:spcAft>
                <a:spcPct val="0"/>
              </a:spcAft>
              <a:buNone/>
              <a:defRPr sz="1600" b="1">
                <a:solidFill>
                  <a:schemeClr val="tx1"/>
                </a:solidFill>
                <a:latin typeface="+mn-lt"/>
                <a:ea typeface="+mn-ea"/>
              </a:defRPr>
            </a:lvl8pPr>
            <a:lvl9pPr marL="3657600" indent="0" algn="l" defTabSz="3135313" rtl="0" fontAlgn="base">
              <a:spcBef>
                <a:spcPct val="20000"/>
              </a:spcBef>
              <a:spcAft>
                <a:spcPct val="0"/>
              </a:spcAft>
              <a:buNone/>
              <a:defRPr sz="1600" b="1">
                <a:solidFill>
                  <a:schemeClr val="tx1"/>
                </a:solidFill>
                <a:latin typeface="+mn-lt"/>
                <a:ea typeface="+mn-ea"/>
              </a:defRPr>
            </a:lvl9pPr>
          </a:lstStyle>
          <a:p>
            <a:r>
              <a:rPr lang="en-US" altLang="en-US" sz="4400" kern="0" dirty="0">
                <a:solidFill>
                  <a:schemeClr val="accent2"/>
                </a:solidFill>
                <a:latin typeface="Arial" pitchFamily="34" charset="0"/>
              </a:rPr>
              <a:t>Materials and Methods</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1034</TotalTime>
  <Words>854</Words>
  <Application>Microsoft Macintosh PowerPoint</Application>
  <PresentationFormat>Custom</PresentationFormat>
  <Paragraphs>33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Increasing Student Engagement in UC Santa Barbara Carbon Neutrality Initiative (CNI) Samantha Ellman, University of California Carbon Neutrality Initiative Fellowship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dc:creator>
  <cp:lastModifiedBy>Sam Ellman</cp:lastModifiedBy>
  <cp:revision>82</cp:revision>
  <dcterms:created xsi:type="dcterms:W3CDTF">2006-06-24T22:40:56Z</dcterms:created>
  <dcterms:modified xsi:type="dcterms:W3CDTF">2019-06-04T17:18:47Z</dcterms:modified>
</cp:coreProperties>
</file>